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618" r:id="rId2"/>
    <p:sldId id="645" r:id="rId3"/>
    <p:sldId id="646" r:id="rId4"/>
    <p:sldId id="647" r:id="rId5"/>
    <p:sldId id="648" r:id="rId6"/>
    <p:sldId id="633" r:id="rId7"/>
    <p:sldId id="634" r:id="rId8"/>
    <p:sldId id="649" r:id="rId9"/>
    <p:sldId id="626" r:id="rId10"/>
    <p:sldId id="640" r:id="rId11"/>
    <p:sldId id="639" r:id="rId12"/>
    <p:sldId id="641" r:id="rId13"/>
    <p:sldId id="642" r:id="rId1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6" d="100"/>
          <a:sy n="106" d="100"/>
        </p:scale>
        <p:origin x="1704"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87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96A47CA-4099-4365-97C1-791A2FF7BDE4}"/>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000">
                <a:latin typeface="Arial" panose="020B0604020202020204" pitchFamily="34" charset="0"/>
                <a:cs typeface="Arial" panose="020B0604020202020204" pitchFamily="34" charset="0"/>
              </a:rPr>
              <a:t>Class – The Life Of Christ (274)</a:t>
            </a:r>
          </a:p>
        </p:txBody>
      </p:sp>
      <p:sp>
        <p:nvSpPr>
          <p:cNvPr id="3" name="Date Placeholder 2">
            <a:extLst>
              <a:ext uri="{FF2B5EF4-FFF2-40B4-BE49-F238E27FC236}">
                <a16:creationId xmlns:a16="http://schemas.microsoft.com/office/drawing/2014/main" id="{49623885-B5A9-4729-8F57-16B5D4310815}"/>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9/1/2021 pm</a:t>
            </a:r>
          </a:p>
        </p:txBody>
      </p:sp>
      <p:sp>
        <p:nvSpPr>
          <p:cNvPr id="5" name="Slide Number Placeholder 4">
            <a:extLst>
              <a:ext uri="{FF2B5EF4-FFF2-40B4-BE49-F238E27FC236}">
                <a16:creationId xmlns:a16="http://schemas.microsoft.com/office/drawing/2014/main" id="{B6F3E7C1-75F8-4DC1-B403-5CA7422389A5}"/>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96CCD151-C0F7-4069-BE97-457C682E83B3}"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6EC2ED12-316F-449D-AFCF-094E385D3AD4}"/>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dirty="0">
                <a:latin typeface="Arial" panose="020B0604020202020204" pitchFamily="34" charset="0"/>
                <a:cs typeface="Arial" panose="020B0604020202020204" pitchFamily="34" charset="0"/>
              </a:rPr>
              <a:t>Micky Galloway</a:t>
            </a:r>
          </a:p>
        </p:txBody>
      </p:sp>
    </p:spTree>
    <p:extLst>
      <p:ext uri="{BB962C8B-B14F-4D97-AF65-F5344CB8AC3E}">
        <p14:creationId xmlns:p14="http://schemas.microsoft.com/office/powerpoint/2010/main" val="2113851052"/>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(274)</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9/1/2021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2760F6AF-CBAA-408E-AD66-44E5106BD9AB}" type="slidenum">
              <a:rPr lang="en-US" smtClean="0"/>
              <a:t>‹#›</a:t>
            </a:fld>
            <a:endParaRPr lang="en-US"/>
          </a:p>
        </p:txBody>
      </p:sp>
    </p:spTree>
    <p:extLst>
      <p:ext uri="{BB962C8B-B14F-4D97-AF65-F5344CB8AC3E}">
        <p14:creationId xmlns:p14="http://schemas.microsoft.com/office/powerpoint/2010/main" val="1165308678"/>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11325" y="1293813"/>
            <a:ext cx="4657725" cy="34940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526465">
              <a:defRPr/>
            </a:pPr>
            <a:fld id="{9E395396-3E20-41E1-96D8-CC01158FFDB2}" type="slidenum">
              <a:rPr lang="en-US" sz="1500">
                <a:solidFill>
                  <a:prstClr val="black"/>
                </a:solidFill>
                <a:latin typeface="Calibri" panose="020F0502020204030204"/>
              </a:rPr>
              <a:pPr defTabSz="526465">
                <a:defRPr/>
              </a:pPr>
              <a:t>1</a:t>
            </a:fld>
            <a:endParaRPr lang="en-US" sz="150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1D42129-7258-4506-9C39-A26743AFE871}"/>
              </a:ext>
            </a:extLst>
          </p:cNvPr>
          <p:cNvSpPr>
            <a:spLocks noGrp="1"/>
          </p:cNvSpPr>
          <p:nvPr>
            <p:ph type="dt" idx="1"/>
          </p:nvPr>
        </p:nvSpPr>
        <p:spPr/>
        <p:txBody>
          <a:bodyPr/>
          <a:lstStyle/>
          <a:p>
            <a:pPr defTabSz="996056">
              <a:defRPr/>
            </a:pPr>
            <a:r>
              <a:rPr lang="en-US" sz="1500">
                <a:solidFill>
                  <a:prstClr val="black"/>
                </a:solidFill>
                <a:latin typeface="Calibri" panose="020F0502020204030204"/>
              </a:rPr>
              <a:t>9/1/2021 pm</a:t>
            </a:r>
          </a:p>
        </p:txBody>
      </p:sp>
      <p:sp>
        <p:nvSpPr>
          <p:cNvPr id="6" name="Footer Placeholder 5">
            <a:extLst>
              <a:ext uri="{FF2B5EF4-FFF2-40B4-BE49-F238E27FC236}">
                <a16:creationId xmlns:a16="http://schemas.microsoft.com/office/drawing/2014/main" id="{94DA4F8C-F7E8-42E8-881C-097C357B81CC}"/>
              </a:ext>
            </a:extLst>
          </p:cNvPr>
          <p:cNvSpPr>
            <a:spLocks noGrp="1"/>
          </p:cNvSpPr>
          <p:nvPr>
            <p:ph type="ftr" sz="quarter" idx="4"/>
          </p:nvPr>
        </p:nvSpPr>
        <p:spPr/>
        <p:txBody>
          <a:bodyPr/>
          <a:lstStyle/>
          <a:p>
            <a:pPr defTabSz="996056">
              <a:defRPr/>
            </a:pPr>
            <a:r>
              <a:rPr lang="en-US" sz="1500">
                <a:solidFill>
                  <a:prstClr val="black"/>
                </a:solidFill>
                <a:latin typeface="Calibri" panose="020F0502020204030204"/>
              </a:rPr>
              <a:t>Micky Galloway</a:t>
            </a:r>
          </a:p>
        </p:txBody>
      </p:sp>
      <p:sp>
        <p:nvSpPr>
          <p:cNvPr id="7" name="Header Placeholder 6">
            <a:extLst>
              <a:ext uri="{FF2B5EF4-FFF2-40B4-BE49-F238E27FC236}">
                <a16:creationId xmlns:a16="http://schemas.microsoft.com/office/drawing/2014/main" id="{605D6C37-782D-48FE-BB4C-DB1294C0F369}"/>
              </a:ext>
            </a:extLst>
          </p:cNvPr>
          <p:cNvSpPr>
            <a:spLocks noGrp="1"/>
          </p:cNvSpPr>
          <p:nvPr>
            <p:ph type="hdr" sz="quarter"/>
          </p:nvPr>
        </p:nvSpPr>
        <p:spPr/>
        <p:txBody>
          <a:bodyPr/>
          <a:lstStyle/>
          <a:p>
            <a:pPr defTabSz="996056">
              <a:defRPr/>
            </a:pPr>
            <a:r>
              <a:rPr lang="en-US" sz="1500">
                <a:solidFill>
                  <a:prstClr val="black"/>
                </a:solidFill>
                <a:latin typeface="Calibri" panose="020F0502020204030204"/>
              </a:rPr>
              <a:t>Class – The Life Of Christ (274)</a:t>
            </a:r>
          </a:p>
        </p:txBody>
      </p:sp>
    </p:spTree>
    <p:extLst>
      <p:ext uri="{BB962C8B-B14F-4D97-AF65-F5344CB8AC3E}">
        <p14:creationId xmlns:p14="http://schemas.microsoft.com/office/powerpoint/2010/main" val="1978200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11325" y="1293813"/>
            <a:ext cx="4657725" cy="34940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526465">
              <a:defRPr/>
            </a:pPr>
            <a:fld id="{9E395396-3E20-41E1-96D8-CC01158FFDB2}" type="slidenum">
              <a:rPr lang="en-US" sz="1500">
                <a:solidFill>
                  <a:prstClr val="black"/>
                </a:solidFill>
                <a:latin typeface="Calibri" panose="020F0502020204030204"/>
              </a:rPr>
              <a:pPr defTabSz="526465">
                <a:defRPr/>
              </a:pPr>
              <a:t>12</a:t>
            </a:fld>
            <a:endParaRPr lang="en-US" sz="150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1D42129-7258-4506-9C39-A26743AFE871}"/>
              </a:ext>
            </a:extLst>
          </p:cNvPr>
          <p:cNvSpPr>
            <a:spLocks noGrp="1"/>
          </p:cNvSpPr>
          <p:nvPr>
            <p:ph type="dt" idx="1"/>
          </p:nvPr>
        </p:nvSpPr>
        <p:spPr/>
        <p:txBody>
          <a:bodyPr/>
          <a:lstStyle/>
          <a:p>
            <a:pPr defTabSz="996056">
              <a:defRPr/>
            </a:pPr>
            <a:r>
              <a:rPr lang="en-US" sz="1500">
                <a:solidFill>
                  <a:prstClr val="black"/>
                </a:solidFill>
                <a:latin typeface="Calibri" panose="020F0502020204030204"/>
              </a:rPr>
              <a:t>9/1/2021 pm</a:t>
            </a:r>
          </a:p>
        </p:txBody>
      </p:sp>
      <p:sp>
        <p:nvSpPr>
          <p:cNvPr id="6" name="Footer Placeholder 5">
            <a:extLst>
              <a:ext uri="{FF2B5EF4-FFF2-40B4-BE49-F238E27FC236}">
                <a16:creationId xmlns:a16="http://schemas.microsoft.com/office/drawing/2014/main" id="{94DA4F8C-F7E8-42E8-881C-097C357B81CC}"/>
              </a:ext>
            </a:extLst>
          </p:cNvPr>
          <p:cNvSpPr>
            <a:spLocks noGrp="1"/>
          </p:cNvSpPr>
          <p:nvPr>
            <p:ph type="ftr" sz="quarter" idx="4"/>
          </p:nvPr>
        </p:nvSpPr>
        <p:spPr/>
        <p:txBody>
          <a:bodyPr/>
          <a:lstStyle/>
          <a:p>
            <a:pPr defTabSz="996056">
              <a:defRPr/>
            </a:pPr>
            <a:r>
              <a:rPr lang="en-US" sz="1500">
                <a:solidFill>
                  <a:prstClr val="black"/>
                </a:solidFill>
                <a:latin typeface="Calibri" panose="020F0502020204030204"/>
              </a:rPr>
              <a:t>Micky Galloway</a:t>
            </a:r>
          </a:p>
        </p:txBody>
      </p:sp>
      <p:sp>
        <p:nvSpPr>
          <p:cNvPr id="7" name="Header Placeholder 6">
            <a:extLst>
              <a:ext uri="{FF2B5EF4-FFF2-40B4-BE49-F238E27FC236}">
                <a16:creationId xmlns:a16="http://schemas.microsoft.com/office/drawing/2014/main" id="{605D6C37-782D-48FE-BB4C-DB1294C0F369}"/>
              </a:ext>
            </a:extLst>
          </p:cNvPr>
          <p:cNvSpPr>
            <a:spLocks noGrp="1"/>
          </p:cNvSpPr>
          <p:nvPr>
            <p:ph type="hdr" sz="quarter"/>
          </p:nvPr>
        </p:nvSpPr>
        <p:spPr/>
        <p:txBody>
          <a:bodyPr/>
          <a:lstStyle/>
          <a:p>
            <a:pPr defTabSz="996056">
              <a:defRPr/>
            </a:pPr>
            <a:r>
              <a:rPr lang="en-US" sz="1500">
                <a:solidFill>
                  <a:prstClr val="black"/>
                </a:solidFill>
                <a:latin typeface="Calibri" panose="020F0502020204030204"/>
              </a:rPr>
              <a:t>Class – The Life Of Christ (274)</a:t>
            </a:r>
          </a:p>
        </p:txBody>
      </p:sp>
    </p:spTree>
    <p:extLst>
      <p:ext uri="{BB962C8B-B14F-4D97-AF65-F5344CB8AC3E}">
        <p14:creationId xmlns:p14="http://schemas.microsoft.com/office/powerpoint/2010/main" val="1122053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8000"/>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41" y="4475046"/>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9/6/2021</a:t>
            </a:fld>
            <a:endParaRPr lang="en-US" noProof="0" dirty="0"/>
          </a:p>
        </p:txBody>
      </p:sp>
      <p:sp>
        <p:nvSpPr>
          <p:cNvPr id="5" name="Footer Placeholder 4"/>
          <p:cNvSpPr>
            <a:spLocks noGrp="1"/>
          </p:cNvSpPr>
          <p:nvPr>
            <p:ph type="ftr" sz="quarter" idx="11"/>
          </p:nvPr>
        </p:nvSpPr>
        <p:spPr>
          <a:xfrm>
            <a:off x="1938052"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90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75"/>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7"/>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88355040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30"/>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30"/>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9/6/2021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9"/>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016367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9/6/2021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730030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9/6/2021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5"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804202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9/6/2021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4087509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86"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5" y="1151819"/>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5" y="4897076"/>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9/6/2021</a:t>
            </a:fld>
            <a:endParaRPr lang="en-US" noProof="0" dirty="0"/>
          </a:p>
        </p:txBody>
      </p:sp>
      <p:sp>
        <p:nvSpPr>
          <p:cNvPr id="5" name="Footer Placeholder 4"/>
          <p:cNvSpPr>
            <a:spLocks noGrp="1"/>
          </p:cNvSpPr>
          <p:nvPr>
            <p:ph type="ftr" sz="quarter" idx="11"/>
          </p:nvPr>
        </p:nvSpPr>
        <p:spPr>
          <a:xfrm>
            <a:off x="1938052"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55219416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7"/>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9/6/2021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2925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9/6/2021</a:t>
            </a:fld>
            <a:endParaRPr lang="en-US" noProof="0" dirty="0"/>
          </a:p>
        </p:txBody>
      </p:sp>
      <p:sp>
        <p:nvSpPr>
          <p:cNvPr id="6" name="Footer Placeholder 5"/>
          <p:cNvSpPr>
            <a:spLocks noGrp="1"/>
          </p:cNvSpPr>
          <p:nvPr>
            <p:ph type="ftr" sz="quarter" idx="11"/>
          </p:nvPr>
        </p:nvSpPr>
        <p:spPr>
          <a:xfrm>
            <a:off x="2119044"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3"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7" y="335072"/>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95" y="330314"/>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24" y="14769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8" y="1482024"/>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227011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9/6/2021</a:t>
            </a:fld>
            <a:endParaRPr lang="en-US" noProof="0" dirty="0"/>
          </a:p>
        </p:txBody>
      </p:sp>
      <p:sp>
        <p:nvSpPr>
          <p:cNvPr id="6" name="Footer Placeholder 5"/>
          <p:cNvSpPr>
            <a:spLocks noGrp="1"/>
          </p:cNvSpPr>
          <p:nvPr>
            <p:ph type="ftr" sz="quarter" idx="11"/>
          </p:nvPr>
        </p:nvSpPr>
        <p:spPr>
          <a:xfrm>
            <a:off x="2119044"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7" y="335072"/>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95" y="330314"/>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24" y="147695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8" y="1482024"/>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1" y="518497"/>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4279682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6"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309"/>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93"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9/6/2021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9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48"/>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618"/>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19"/>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4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4782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93"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9/6/2021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9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48"/>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7" y="668618"/>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19"/>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4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314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83"/>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92" y="6453386"/>
            <a:ext cx="1216807" cy="404614"/>
          </a:xfrm>
        </p:spPr>
        <p:txBody>
          <a:bodyPr/>
          <a:lstStyle>
            <a:lvl1pPr>
              <a:defRPr>
                <a:solidFill>
                  <a:schemeClr val="tx2"/>
                </a:solidFill>
              </a:defRPr>
            </a:lvl1pPr>
          </a:lstStyle>
          <a:p>
            <a:fld id="{3B77EF04-6424-4B70-94D1-FC932CBBDD9B}" type="datetimeFigureOut">
              <a:rPr lang="en-US" noProof="0" smtClean="0"/>
              <a:t>9/6/2021</a:t>
            </a:fld>
            <a:endParaRPr lang="en-US" noProof="0" dirty="0"/>
          </a:p>
        </p:txBody>
      </p:sp>
      <p:sp>
        <p:nvSpPr>
          <p:cNvPr id="5" name="Footer Placeholder 4"/>
          <p:cNvSpPr>
            <a:spLocks noGrp="1"/>
          </p:cNvSpPr>
          <p:nvPr>
            <p:ph type="ftr" sz="quarter" idx="11"/>
          </p:nvPr>
        </p:nvSpPr>
        <p:spPr>
          <a:xfrm>
            <a:off x="1938245"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40" y="1685657"/>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065087982"/>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4"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9/6/2021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083678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9/6/2021</a:t>
            </a:fld>
            <a:endParaRPr lang="en-US" noProof="0" dirty="0"/>
          </a:p>
        </p:txBody>
      </p:sp>
      <p:sp>
        <p:nvSpPr>
          <p:cNvPr id="5" name="Footer Placeholder 4"/>
          <p:cNvSpPr>
            <a:spLocks noGrp="1"/>
          </p:cNvSpPr>
          <p:nvPr>
            <p:ph type="ftr" sz="quarter" idx="3"/>
          </p:nvPr>
        </p:nvSpPr>
        <p:spPr>
          <a:xfrm>
            <a:off x="2170184"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4"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384429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userDrawn="1">
          <p15:clr>
            <a:srgbClr val="F26B43"/>
          </p15:clr>
        </p15:guide>
        <p15:guide id="4"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219" userDrawn="1">
          <p15:clr>
            <a:srgbClr val="F26B43"/>
          </p15:clr>
        </p15:guide>
        <p15:guide id="10" pos="30" userDrawn="1">
          <p15:clr>
            <a:srgbClr val="F26B43"/>
          </p15:clr>
        </p15:guide>
        <p15:guide id="11" pos="2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5" y="1554785"/>
            <a:ext cx="7128364" cy="2201500"/>
          </a:xfrm>
        </p:spPr>
        <p:txBody>
          <a:bodyPr>
            <a:spAutoFit/>
          </a:bodyPr>
          <a:lstStyle/>
          <a:p>
            <a:r>
              <a:rPr lang="en-US" sz="6000" dirty="0"/>
              <a:t>Le</a:t>
            </a:r>
            <a:r>
              <a:rPr lang="en-US" sz="5400" dirty="0"/>
              <a:t>sson 16:</a:t>
            </a:r>
            <a:br>
              <a:rPr lang="en-US" sz="5400" dirty="0"/>
            </a:br>
            <a:r>
              <a:rPr lang="en-US" sz="5400" dirty="0"/>
              <a:t>The Cost Of Discipleship </a:t>
            </a:r>
            <a:r>
              <a:rPr lang="en-US" sz="4000" dirty="0"/>
              <a:t>(Probably Peræa) </a:t>
            </a:r>
            <a:endParaRPr lang="en-US" dirty="0"/>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917334" y="4647264"/>
            <a:ext cx="7390666" cy="960840"/>
          </a:xfrm>
        </p:spPr>
        <p:txBody>
          <a:bodyPr wrap="square">
            <a:spAutoFit/>
          </a:bodyPr>
          <a:lstStyle/>
          <a:p>
            <a:r>
              <a:rPr lang="en-US" sz="3200" dirty="0"/>
              <a:t>Luke 14:25-35</a:t>
            </a:r>
          </a:p>
          <a:p>
            <a:r>
              <a:rPr lang="en-US" sz="2000" dirty="0"/>
              <a:t>September 1, 2021</a:t>
            </a:r>
          </a:p>
        </p:txBody>
      </p:sp>
    </p:spTree>
    <p:extLst>
      <p:ext uri="{BB962C8B-B14F-4D97-AF65-F5344CB8AC3E}">
        <p14:creationId xmlns:p14="http://schemas.microsoft.com/office/powerpoint/2010/main" val="354421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42A3C-E0EB-4FF0-8C06-F41D132ED743}"/>
              </a:ext>
            </a:extLst>
          </p:cNvPr>
          <p:cNvSpPr>
            <a:spLocks noGrp="1"/>
          </p:cNvSpPr>
          <p:nvPr>
            <p:ph type="title"/>
          </p:nvPr>
        </p:nvSpPr>
        <p:spPr>
          <a:xfrm>
            <a:off x="747718" y="590554"/>
            <a:ext cx="7858125" cy="640175"/>
          </a:xfrm>
        </p:spPr>
        <p:txBody>
          <a:bodyPr>
            <a:spAutoFit/>
          </a:bodyPr>
          <a:lstStyle/>
          <a:p>
            <a:r>
              <a:rPr lang="en-US" sz="4000" dirty="0">
                <a:solidFill>
                  <a:schemeClr val="tx1"/>
                </a:solidFill>
              </a:rPr>
              <a:t>The Cost Of Discipleship</a:t>
            </a:r>
          </a:p>
        </p:txBody>
      </p:sp>
      <p:sp>
        <p:nvSpPr>
          <p:cNvPr id="3" name="Content Placeholder 2">
            <a:extLst>
              <a:ext uri="{FF2B5EF4-FFF2-40B4-BE49-F238E27FC236}">
                <a16:creationId xmlns:a16="http://schemas.microsoft.com/office/drawing/2014/main" id="{35C0593E-8B89-498A-9EDB-28785A3604A3}"/>
              </a:ext>
            </a:extLst>
          </p:cNvPr>
          <p:cNvSpPr>
            <a:spLocks noGrp="1"/>
          </p:cNvSpPr>
          <p:nvPr>
            <p:ph idx="1"/>
          </p:nvPr>
        </p:nvSpPr>
        <p:spPr>
          <a:xfrm>
            <a:off x="593895" y="1475250"/>
            <a:ext cx="8436983" cy="4719754"/>
          </a:xfrm>
        </p:spPr>
        <p:txBody>
          <a:bodyPr wrap="square">
            <a:spAutoFit/>
          </a:bodyPr>
          <a:lstStyle/>
          <a:p>
            <a:pPr marL="0" indent="0">
              <a:buNone/>
            </a:pPr>
            <a:r>
              <a:rPr lang="en-US" sz="2400" dirty="0">
                <a:solidFill>
                  <a:schemeClr val="tx1"/>
                </a:solidFill>
                <a:latin typeface="Trebuchet MS" panose="020B0603020202020204" pitchFamily="34" charset="0"/>
              </a:rPr>
              <a:t>Luke 14:34-35, </a:t>
            </a:r>
            <a:r>
              <a:rPr lang="en-US" sz="2400" i="1" dirty="0">
                <a:solidFill>
                  <a:schemeClr val="tx1"/>
                </a:solidFill>
                <a:latin typeface="Trebuchet MS" panose="020B0603020202020204" pitchFamily="34" charset="0"/>
              </a:rPr>
              <a:t>“Salt therefore is good: but if even the salt have lost its savor, wherewith shall it be seasoned? It is fit neither for the land nor for the dunghill: (men) cast it out. He that hath ears to hear, let him hear.”</a:t>
            </a:r>
          </a:p>
          <a:p>
            <a:r>
              <a:rPr lang="en-US" sz="2400" u="sng" dirty="0">
                <a:solidFill>
                  <a:schemeClr val="tx1"/>
                </a:solidFill>
                <a:latin typeface="Trebuchet MS" panose="020B0603020202020204" pitchFamily="34" charset="0"/>
              </a:rPr>
              <a:t>Salt is also a purifying agent</a:t>
            </a:r>
            <a:r>
              <a:rPr lang="en-US" sz="2400" dirty="0">
                <a:solidFill>
                  <a:schemeClr val="tx1"/>
                </a:solidFill>
                <a:latin typeface="Trebuchet MS" panose="020B0603020202020204" pitchFamily="34" charset="0"/>
              </a:rPr>
              <a:t> an antiseptic that makes things cleaner.</a:t>
            </a:r>
          </a:p>
          <a:p>
            <a:pPr lvl="1"/>
            <a:r>
              <a:rPr lang="en-US" sz="2400" dirty="0">
                <a:solidFill>
                  <a:schemeClr val="tx1"/>
                </a:solidFill>
                <a:latin typeface="Trebuchet MS" panose="020B0603020202020204" pitchFamily="34" charset="0"/>
              </a:rPr>
              <a:t>It may sting when it touches the wound, but it helps to kill infection.</a:t>
            </a:r>
          </a:p>
          <a:p>
            <a:r>
              <a:rPr lang="en-US" sz="2400" u="sng" dirty="0">
                <a:solidFill>
                  <a:schemeClr val="tx1"/>
                </a:solidFill>
                <a:latin typeface="Trebuchet MS" panose="020B0603020202020204" pitchFamily="34" charset="0"/>
              </a:rPr>
              <a:t>Salt gives flavor to things</a:t>
            </a:r>
            <a:r>
              <a:rPr lang="en-US" sz="2400" dirty="0">
                <a:solidFill>
                  <a:schemeClr val="tx1"/>
                </a:solidFill>
                <a:latin typeface="Trebuchet MS" panose="020B0603020202020204" pitchFamily="34" charset="0"/>
              </a:rPr>
              <a:t>.</a:t>
            </a:r>
          </a:p>
          <a:p>
            <a:r>
              <a:rPr lang="en-US" sz="2400" u="sng" dirty="0">
                <a:solidFill>
                  <a:schemeClr val="tx1"/>
                </a:solidFill>
                <a:latin typeface="Trebuchet MS" panose="020B0603020202020204" pitchFamily="34" charset="0"/>
              </a:rPr>
              <a:t>Salt makes people thirsty</a:t>
            </a:r>
            <a:r>
              <a:rPr lang="en-US" sz="2400" dirty="0">
                <a:solidFill>
                  <a:schemeClr val="tx1"/>
                </a:solidFill>
                <a:latin typeface="Trebuchet MS" panose="020B0603020202020204" pitchFamily="34" charset="0"/>
              </a:rPr>
              <a:t>. By our character and conduct, we ought to make others thirsty for the Lord Jesus Christ and the salvation that He alone can give.</a:t>
            </a:r>
          </a:p>
        </p:txBody>
      </p:sp>
    </p:spTree>
    <p:extLst>
      <p:ext uri="{BB962C8B-B14F-4D97-AF65-F5344CB8AC3E}">
        <p14:creationId xmlns:p14="http://schemas.microsoft.com/office/powerpoint/2010/main" val="1825720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42A3C-E0EB-4FF0-8C06-F41D132ED743}"/>
              </a:ext>
            </a:extLst>
          </p:cNvPr>
          <p:cNvSpPr>
            <a:spLocks noGrp="1"/>
          </p:cNvSpPr>
          <p:nvPr>
            <p:ph type="title"/>
          </p:nvPr>
        </p:nvSpPr>
        <p:spPr>
          <a:xfrm>
            <a:off x="747718" y="590554"/>
            <a:ext cx="7858125" cy="640175"/>
          </a:xfrm>
        </p:spPr>
        <p:txBody>
          <a:bodyPr>
            <a:spAutoFit/>
          </a:bodyPr>
          <a:lstStyle/>
          <a:p>
            <a:r>
              <a:rPr lang="en-US" sz="4000" dirty="0">
                <a:solidFill>
                  <a:schemeClr val="tx1"/>
                </a:solidFill>
              </a:rPr>
              <a:t>The Cost Of Discipleship</a:t>
            </a:r>
          </a:p>
        </p:txBody>
      </p:sp>
      <p:sp>
        <p:nvSpPr>
          <p:cNvPr id="3" name="Content Placeholder 2">
            <a:extLst>
              <a:ext uri="{FF2B5EF4-FFF2-40B4-BE49-F238E27FC236}">
                <a16:creationId xmlns:a16="http://schemas.microsoft.com/office/drawing/2014/main" id="{35C0593E-8B89-498A-9EDB-28785A3604A3}"/>
              </a:ext>
            </a:extLst>
          </p:cNvPr>
          <p:cNvSpPr>
            <a:spLocks noGrp="1"/>
          </p:cNvSpPr>
          <p:nvPr>
            <p:ph idx="1"/>
          </p:nvPr>
        </p:nvSpPr>
        <p:spPr>
          <a:xfrm>
            <a:off x="593891" y="1420936"/>
            <a:ext cx="8445334" cy="5401479"/>
          </a:xfrm>
        </p:spPr>
        <p:txBody>
          <a:bodyPr wrap="square">
            <a:spAutoFit/>
          </a:bodyPr>
          <a:lstStyle/>
          <a:p>
            <a:pPr marL="0" indent="0">
              <a:lnSpc>
                <a:spcPct val="100000"/>
              </a:lnSpc>
              <a:spcBef>
                <a:spcPts val="0"/>
              </a:spcBef>
              <a:spcAft>
                <a:spcPts val="0"/>
              </a:spcAft>
              <a:buNone/>
            </a:pPr>
            <a:r>
              <a:rPr lang="en-US" sz="2300" dirty="0">
                <a:solidFill>
                  <a:schemeClr val="tx1"/>
                </a:solidFill>
                <a:latin typeface="Trebuchet MS" panose="020B0603020202020204" pitchFamily="34" charset="0"/>
              </a:rPr>
              <a:t>Luke 14:34-35, </a:t>
            </a:r>
            <a:r>
              <a:rPr lang="en-US" sz="2300" i="1" dirty="0">
                <a:solidFill>
                  <a:schemeClr val="tx1"/>
                </a:solidFill>
                <a:latin typeface="Trebuchet MS" panose="020B0603020202020204" pitchFamily="34" charset="0"/>
              </a:rPr>
              <a:t>“Salt therefore is good: but if even the salt have lost its savor, wherewith shall it be seasoned? It is fit neither for the land nor for the dunghill: (men) cast it out. </a:t>
            </a:r>
            <a:r>
              <a:rPr lang="en-US" sz="2300" i="1" u="sng" dirty="0">
                <a:solidFill>
                  <a:schemeClr val="tx1"/>
                </a:solidFill>
                <a:latin typeface="Trebuchet MS" panose="020B0603020202020204" pitchFamily="34" charset="0"/>
              </a:rPr>
              <a:t>He that hath ears to hear, let him hear</a:t>
            </a:r>
            <a:r>
              <a:rPr lang="en-US" sz="2300" i="1" dirty="0">
                <a:solidFill>
                  <a:schemeClr val="tx1"/>
                </a:solidFill>
                <a:latin typeface="Trebuchet MS" panose="020B0603020202020204" pitchFamily="34" charset="0"/>
              </a:rPr>
              <a:t>.”</a:t>
            </a:r>
          </a:p>
          <a:p>
            <a:pPr>
              <a:lnSpc>
                <a:spcPct val="100000"/>
              </a:lnSpc>
              <a:spcBef>
                <a:spcPts val="0"/>
              </a:spcBef>
              <a:spcAft>
                <a:spcPts val="0"/>
              </a:spcAft>
            </a:pPr>
            <a:r>
              <a:rPr lang="en-US" sz="2300" dirty="0">
                <a:solidFill>
                  <a:schemeClr val="tx1"/>
                </a:solidFill>
                <a:latin typeface="Trebuchet MS" panose="020B0603020202020204" pitchFamily="34" charset="0"/>
              </a:rPr>
              <a:t>Our modern salt is pure and does not lose its flavor, but the salt in Jesus’ day was impure and could lose its flavor, especially if it came in contact with earth. Once the saltiness was gone, there was no way to restore it, and the salt was thrown out into the street to be walked on. NOTE: When a disciple loses his Christian character, he is “good for nothing” and will eventually be “walked on” by others and bring disgrace to Christ (from The Bible Exposition Commentary).</a:t>
            </a:r>
          </a:p>
          <a:p>
            <a:pPr>
              <a:lnSpc>
                <a:spcPct val="100000"/>
              </a:lnSpc>
              <a:spcBef>
                <a:spcPts val="0"/>
              </a:spcBef>
              <a:spcAft>
                <a:spcPts val="0"/>
              </a:spcAft>
            </a:pPr>
            <a:r>
              <a:rPr lang="en-US" sz="2300" dirty="0">
                <a:solidFill>
                  <a:schemeClr val="tx1"/>
                </a:solidFill>
                <a:latin typeface="Trebuchet MS" panose="020B0603020202020204" pitchFamily="34" charset="0"/>
              </a:rPr>
              <a:t>To hear is also to pay attention and make proper application (see Matthew 11:15; 13:9, 43; Mark 4:9, 23; Luke 8:8).</a:t>
            </a:r>
          </a:p>
        </p:txBody>
      </p:sp>
    </p:spTree>
    <p:extLst>
      <p:ext uri="{BB962C8B-B14F-4D97-AF65-F5344CB8AC3E}">
        <p14:creationId xmlns:p14="http://schemas.microsoft.com/office/powerpoint/2010/main" val="1946054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5" y="1185005"/>
            <a:ext cx="7128364" cy="2941062"/>
          </a:xfrm>
        </p:spPr>
        <p:txBody>
          <a:bodyPr>
            <a:spAutoFit/>
          </a:bodyPr>
          <a:lstStyle/>
          <a:p>
            <a:r>
              <a:rPr lang="en-US" sz="6000" dirty="0"/>
              <a:t>Le</a:t>
            </a:r>
            <a:r>
              <a:rPr lang="en-US" sz="5400" dirty="0"/>
              <a:t>sson 16:</a:t>
            </a:r>
            <a:br>
              <a:rPr lang="en-US" sz="5400" dirty="0"/>
            </a:br>
            <a:r>
              <a:rPr lang="en-US" sz="5400" dirty="0"/>
              <a:t>The Lost Sheep, Lost Coin, and Lost Son</a:t>
            </a:r>
            <a:r>
              <a:rPr lang="en-US" sz="4000" dirty="0"/>
              <a:t> </a:t>
            </a:r>
            <a:br>
              <a:rPr lang="en-US" sz="4000" dirty="0"/>
            </a:br>
            <a:r>
              <a:rPr lang="en-US" sz="4000" dirty="0"/>
              <a:t>and The Elder Brother</a:t>
            </a:r>
            <a:endParaRPr lang="en-US" dirty="0"/>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917334" y="4647264"/>
            <a:ext cx="7390666" cy="960840"/>
          </a:xfrm>
        </p:spPr>
        <p:txBody>
          <a:bodyPr wrap="square">
            <a:spAutoFit/>
          </a:bodyPr>
          <a:lstStyle/>
          <a:p>
            <a:r>
              <a:rPr lang="en-US" sz="3200" dirty="0"/>
              <a:t>Luke 15:1-32</a:t>
            </a:r>
          </a:p>
          <a:p>
            <a:r>
              <a:rPr lang="en-US" sz="2000" dirty="0"/>
              <a:t>September 1, 2021</a:t>
            </a:r>
          </a:p>
        </p:txBody>
      </p:sp>
    </p:spTree>
    <p:extLst>
      <p:ext uri="{BB962C8B-B14F-4D97-AF65-F5344CB8AC3E}">
        <p14:creationId xmlns:p14="http://schemas.microsoft.com/office/powerpoint/2010/main" val="3975921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0980E-7565-4A59-AA51-8227908D627B}"/>
              </a:ext>
            </a:extLst>
          </p:cNvPr>
          <p:cNvSpPr>
            <a:spLocks noGrp="1"/>
          </p:cNvSpPr>
          <p:nvPr>
            <p:ph type="title"/>
          </p:nvPr>
        </p:nvSpPr>
        <p:spPr>
          <a:xfrm>
            <a:off x="1028700" y="685800"/>
            <a:ext cx="7200900" cy="585417"/>
          </a:xfrm>
        </p:spPr>
        <p:txBody>
          <a:bodyPr>
            <a:spAutoFit/>
          </a:bodyPr>
          <a:lstStyle/>
          <a:p>
            <a:r>
              <a:rPr lang="en-US" dirty="0">
                <a:solidFill>
                  <a:schemeClr val="tx1"/>
                </a:solidFill>
              </a:rPr>
              <a:t>Luke 15 Context</a:t>
            </a:r>
          </a:p>
        </p:txBody>
      </p:sp>
      <p:sp>
        <p:nvSpPr>
          <p:cNvPr id="3" name="Content Placeholder 2">
            <a:extLst>
              <a:ext uri="{FF2B5EF4-FFF2-40B4-BE49-F238E27FC236}">
                <a16:creationId xmlns:a16="http://schemas.microsoft.com/office/drawing/2014/main" id="{C613F975-DB75-4883-B0E7-C0CA424A0F57}"/>
              </a:ext>
            </a:extLst>
          </p:cNvPr>
          <p:cNvSpPr>
            <a:spLocks noGrp="1"/>
          </p:cNvSpPr>
          <p:nvPr>
            <p:ph idx="1"/>
          </p:nvPr>
        </p:nvSpPr>
        <p:spPr>
          <a:xfrm>
            <a:off x="539017" y="1484679"/>
            <a:ext cx="8489481" cy="4881273"/>
          </a:xfrm>
        </p:spPr>
        <p:txBody>
          <a:bodyPr>
            <a:spAutoFit/>
          </a:bodyPr>
          <a:lstStyle/>
          <a:p>
            <a:pPr marL="0" indent="0">
              <a:buNone/>
            </a:pPr>
            <a:r>
              <a:rPr lang="en-US" sz="2800" b="1" dirty="0">
                <a:solidFill>
                  <a:schemeClr val="tx1"/>
                </a:solidFill>
                <a:latin typeface="Trebuchet MS" panose="020B0603020202020204" pitchFamily="34" charset="0"/>
              </a:rPr>
              <a:t>Luke 15:1-2</a:t>
            </a:r>
            <a:r>
              <a:rPr lang="en-US" sz="2800" dirty="0">
                <a:solidFill>
                  <a:schemeClr val="tx1"/>
                </a:solidFill>
                <a:latin typeface="Trebuchet MS" panose="020B0603020202020204" pitchFamily="34" charset="0"/>
              </a:rPr>
              <a:t>, </a:t>
            </a:r>
            <a:r>
              <a:rPr lang="en-US" sz="2800" i="1" dirty="0">
                <a:solidFill>
                  <a:schemeClr val="tx1"/>
                </a:solidFill>
                <a:latin typeface="Trebuchet MS" panose="020B0603020202020204" pitchFamily="34" charset="0"/>
              </a:rPr>
              <a:t>“</a:t>
            </a:r>
            <a:r>
              <a:rPr lang="en-US" sz="2800" b="1" i="1" dirty="0">
                <a:solidFill>
                  <a:schemeClr val="tx1"/>
                </a:solidFill>
                <a:latin typeface="Trebuchet MS" panose="020B0603020202020204" pitchFamily="34" charset="0"/>
              </a:rPr>
              <a:t>Now all the publicans and sinners were drawing near unto him to hear him. And both the Pharisees and the scribes murmured, saying, This man receiveth sinners, and eateth with them</a:t>
            </a:r>
            <a:r>
              <a:rPr lang="en-US" sz="2800" i="1" dirty="0">
                <a:solidFill>
                  <a:schemeClr val="tx1"/>
                </a:solidFill>
                <a:latin typeface="Trebuchet MS" panose="020B0603020202020204" pitchFamily="34" charset="0"/>
              </a:rPr>
              <a:t>.”</a:t>
            </a:r>
          </a:p>
          <a:p>
            <a:r>
              <a:rPr lang="en-US" sz="2800" dirty="0">
                <a:solidFill>
                  <a:schemeClr val="tx1"/>
                </a:solidFill>
                <a:latin typeface="Trebuchet MS" panose="020B0603020202020204" pitchFamily="34" charset="0"/>
              </a:rPr>
              <a:t>The publicans and sinners are often classified together (cf. Luke 5:30; 7:34). Jesus did not abstain from eating with them (cf. Luke 5:27-29).</a:t>
            </a:r>
          </a:p>
          <a:p>
            <a:r>
              <a:rPr lang="en-US" sz="2800" dirty="0">
                <a:solidFill>
                  <a:schemeClr val="tx1"/>
                </a:solidFill>
                <a:latin typeface="Trebuchet MS" panose="020B0603020202020204" pitchFamily="34" charset="0"/>
              </a:rPr>
              <a:t>Pharisees and Scribes. cf. Matthew 23:23; </a:t>
            </a:r>
            <a:br>
              <a:rPr lang="en-US" sz="2800" dirty="0">
                <a:solidFill>
                  <a:schemeClr val="tx1"/>
                </a:solidFill>
                <a:latin typeface="Trebuchet MS" panose="020B0603020202020204" pitchFamily="34" charset="0"/>
              </a:rPr>
            </a:br>
            <a:r>
              <a:rPr lang="en-US" sz="2800" dirty="0">
                <a:solidFill>
                  <a:schemeClr val="tx1"/>
                </a:solidFill>
                <a:latin typeface="Trebuchet MS" panose="020B0603020202020204" pitchFamily="34" charset="0"/>
              </a:rPr>
              <a:t>Luke 18:9</a:t>
            </a:r>
          </a:p>
          <a:p>
            <a:pPr lvl="1"/>
            <a:r>
              <a:rPr lang="en-US" sz="2800" dirty="0">
                <a:solidFill>
                  <a:schemeClr val="tx1"/>
                </a:solidFill>
                <a:latin typeface="Trebuchet MS" panose="020B0603020202020204" pitchFamily="34" charset="0"/>
              </a:rPr>
              <a:t>“Pharisee,”</a:t>
            </a:r>
            <a:r>
              <a:rPr lang="en-US" sz="2800" i="0" dirty="0">
                <a:solidFill>
                  <a:schemeClr val="tx1"/>
                </a:solidFill>
                <a:latin typeface="Trebuchet MS" panose="020B0603020202020204" pitchFamily="34" charset="0"/>
              </a:rPr>
              <a:t> means </a:t>
            </a:r>
            <a:r>
              <a:rPr lang="en-US" sz="2800" dirty="0">
                <a:solidFill>
                  <a:schemeClr val="tx1"/>
                </a:solidFill>
                <a:latin typeface="Trebuchet MS" panose="020B0603020202020204" pitchFamily="34" charset="0"/>
              </a:rPr>
              <a:t>“separatist”</a:t>
            </a:r>
          </a:p>
        </p:txBody>
      </p:sp>
    </p:spTree>
    <p:extLst>
      <p:ext uri="{BB962C8B-B14F-4D97-AF65-F5344CB8AC3E}">
        <p14:creationId xmlns:p14="http://schemas.microsoft.com/office/powerpoint/2010/main" val="4176430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42A3C-E0EB-4FF0-8C06-F41D132ED743}"/>
              </a:ext>
            </a:extLst>
          </p:cNvPr>
          <p:cNvSpPr>
            <a:spLocks noGrp="1"/>
          </p:cNvSpPr>
          <p:nvPr>
            <p:ph type="title"/>
          </p:nvPr>
        </p:nvSpPr>
        <p:spPr>
          <a:xfrm>
            <a:off x="747718" y="590554"/>
            <a:ext cx="7858125" cy="640175"/>
          </a:xfrm>
        </p:spPr>
        <p:txBody>
          <a:bodyPr>
            <a:spAutoFit/>
          </a:bodyPr>
          <a:lstStyle/>
          <a:p>
            <a:r>
              <a:rPr lang="en-US" sz="4000" dirty="0">
                <a:solidFill>
                  <a:schemeClr val="tx1"/>
                </a:solidFill>
              </a:rPr>
              <a:t>The Cost Of Discipleship</a:t>
            </a:r>
          </a:p>
        </p:txBody>
      </p:sp>
      <p:sp>
        <p:nvSpPr>
          <p:cNvPr id="3" name="Content Placeholder 2">
            <a:extLst>
              <a:ext uri="{FF2B5EF4-FFF2-40B4-BE49-F238E27FC236}">
                <a16:creationId xmlns:a16="http://schemas.microsoft.com/office/drawing/2014/main" id="{35C0593E-8B89-498A-9EDB-28785A3604A3}"/>
              </a:ext>
            </a:extLst>
          </p:cNvPr>
          <p:cNvSpPr>
            <a:spLocks noGrp="1"/>
          </p:cNvSpPr>
          <p:nvPr>
            <p:ph idx="1"/>
          </p:nvPr>
        </p:nvSpPr>
        <p:spPr>
          <a:xfrm>
            <a:off x="593895" y="1475252"/>
            <a:ext cx="8484123" cy="3717108"/>
          </a:xfrm>
        </p:spPr>
        <p:txBody>
          <a:bodyPr wrap="square">
            <a:spAutoFit/>
          </a:bodyPr>
          <a:lstStyle/>
          <a:p>
            <a:pPr marL="0" indent="0">
              <a:buNone/>
            </a:pPr>
            <a:r>
              <a:rPr lang="en-US" sz="3200" dirty="0">
                <a:solidFill>
                  <a:schemeClr val="tx1"/>
                </a:solidFill>
                <a:latin typeface="Trebuchet MS" panose="020B0603020202020204" pitchFamily="34" charset="0"/>
              </a:rPr>
              <a:t>Luke 14:25-35</a:t>
            </a:r>
          </a:p>
          <a:p>
            <a:pPr marL="0" marR="1350" indent="0">
              <a:buNone/>
            </a:pPr>
            <a:r>
              <a:rPr lang="en-US" sz="2400" b="1" i="1" baseline="30000" dirty="0">
                <a:solidFill>
                  <a:schemeClr val="tx1"/>
                </a:solidFill>
                <a:latin typeface="Trebuchet MS" panose="020B0603020202020204" pitchFamily="34" charset="0"/>
              </a:rPr>
              <a:t>25</a:t>
            </a:r>
            <a:r>
              <a:rPr lang="en-US" sz="2400" b="1" i="1" dirty="0">
                <a:solidFill>
                  <a:schemeClr val="tx1"/>
                </a:solidFill>
                <a:latin typeface="Trebuchet MS" panose="020B0603020202020204" pitchFamily="34" charset="0"/>
              </a:rPr>
              <a:t> </a:t>
            </a:r>
            <a:r>
              <a:rPr lang="en-US" sz="2400" i="1" dirty="0">
                <a:solidFill>
                  <a:schemeClr val="tx1"/>
                </a:solidFill>
                <a:latin typeface="Trebuchet MS" panose="020B0603020202020204" pitchFamily="34" charset="0"/>
              </a:rPr>
              <a:t>Now there went with him great multitudes: and he turned, and said unto them,</a:t>
            </a:r>
          </a:p>
          <a:p>
            <a:pPr marL="0" marR="1350" indent="0">
              <a:buNone/>
            </a:pPr>
            <a:r>
              <a:rPr lang="en-US" sz="2400" b="1" i="1" baseline="30000" dirty="0">
                <a:solidFill>
                  <a:schemeClr val="tx1"/>
                </a:solidFill>
                <a:latin typeface="Trebuchet MS" panose="020B0603020202020204" pitchFamily="34" charset="0"/>
              </a:rPr>
              <a:t>26</a:t>
            </a:r>
            <a:r>
              <a:rPr lang="en-US" sz="2400" b="1" i="1" dirty="0">
                <a:solidFill>
                  <a:schemeClr val="tx1"/>
                </a:solidFill>
                <a:latin typeface="Trebuchet MS" panose="020B0603020202020204" pitchFamily="34" charset="0"/>
              </a:rPr>
              <a:t> </a:t>
            </a:r>
            <a:r>
              <a:rPr lang="en-US" sz="2400" i="1" dirty="0">
                <a:solidFill>
                  <a:schemeClr val="tx1"/>
                </a:solidFill>
                <a:latin typeface="Trebuchet MS" panose="020B0603020202020204" pitchFamily="34" charset="0"/>
              </a:rPr>
              <a:t>If any man cometh unto me, and hateth not his own father, and mother, and wife, and children, and brethren, and sisters, yea, and his own life also, he cannot be my disciple.</a:t>
            </a:r>
          </a:p>
          <a:p>
            <a:pPr marL="0" marR="1350" indent="0">
              <a:buNone/>
            </a:pPr>
            <a:r>
              <a:rPr lang="en-US" sz="2400" b="1" i="1" baseline="30000" dirty="0">
                <a:solidFill>
                  <a:schemeClr val="tx1"/>
                </a:solidFill>
                <a:latin typeface="Trebuchet MS" panose="020B0603020202020204" pitchFamily="34" charset="0"/>
              </a:rPr>
              <a:t>27</a:t>
            </a:r>
            <a:r>
              <a:rPr lang="en-US" sz="2400" b="1" i="1" dirty="0">
                <a:solidFill>
                  <a:schemeClr val="tx1"/>
                </a:solidFill>
                <a:latin typeface="Trebuchet MS" panose="020B0603020202020204" pitchFamily="34" charset="0"/>
              </a:rPr>
              <a:t> </a:t>
            </a:r>
            <a:r>
              <a:rPr lang="en-US" sz="2400" i="1" dirty="0">
                <a:solidFill>
                  <a:schemeClr val="tx1"/>
                </a:solidFill>
                <a:latin typeface="Trebuchet MS" panose="020B0603020202020204" pitchFamily="34" charset="0"/>
              </a:rPr>
              <a:t>Whosoever doth not bear his own cross, and come after me, </a:t>
            </a:r>
            <a:r>
              <a:rPr lang="en-US" sz="2400" b="1" i="1" u="sng" dirty="0">
                <a:solidFill>
                  <a:schemeClr val="tx1"/>
                </a:solidFill>
                <a:latin typeface="Trebuchet MS" panose="020B0603020202020204" pitchFamily="34" charset="0"/>
              </a:rPr>
              <a:t>cannot be my disciple</a:t>
            </a:r>
            <a:r>
              <a:rPr lang="en-US" sz="2400" b="1" i="1" dirty="0">
                <a:solidFill>
                  <a:schemeClr val="tx1"/>
                </a:solidFill>
                <a:latin typeface="Trebuchet MS" panose="020B0603020202020204" pitchFamily="34" charset="0"/>
              </a:rPr>
              <a:t>.</a:t>
            </a:r>
          </a:p>
        </p:txBody>
      </p:sp>
    </p:spTree>
    <p:extLst>
      <p:ext uri="{BB962C8B-B14F-4D97-AF65-F5344CB8AC3E}">
        <p14:creationId xmlns:p14="http://schemas.microsoft.com/office/powerpoint/2010/main" val="3312612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42A3C-E0EB-4FF0-8C06-F41D132ED743}"/>
              </a:ext>
            </a:extLst>
          </p:cNvPr>
          <p:cNvSpPr>
            <a:spLocks noGrp="1"/>
          </p:cNvSpPr>
          <p:nvPr>
            <p:ph type="title"/>
          </p:nvPr>
        </p:nvSpPr>
        <p:spPr>
          <a:xfrm>
            <a:off x="747718" y="590554"/>
            <a:ext cx="7858125" cy="640175"/>
          </a:xfrm>
        </p:spPr>
        <p:txBody>
          <a:bodyPr>
            <a:spAutoFit/>
          </a:bodyPr>
          <a:lstStyle/>
          <a:p>
            <a:r>
              <a:rPr lang="en-US" sz="4000" dirty="0">
                <a:solidFill>
                  <a:schemeClr val="tx1"/>
                </a:solidFill>
              </a:rPr>
              <a:t>The Cost Of Discipleship</a:t>
            </a:r>
          </a:p>
        </p:txBody>
      </p:sp>
      <p:sp>
        <p:nvSpPr>
          <p:cNvPr id="3" name="Content Placeholder 2">
            <a:extLst>
              <a:ext uri="{FF2B5EF4-FFF2-40B4-BE49-F238E27FC236}">
                <a16:creationId xmlns:a16="http://schemas.microsoft.com/office/drawing/2014/main" id="{35C0593E-8B89-498A-9EDB-28785A3604A3}"/>
              </a:ext>
            </a:extLst>
          </p:cNvPr>
          <p:cNvSpPr>
            <a:spLocks noGrp="1"/>
          </p:cNvSpPr>
          <p:nvPr>
            <p:ph idx="1"/>
          </p:nvPr>
        </p:nvSpPr>
        <p:spPr>
          <a:xfrm>
            <a:off x="593895" y="1475254"/>
            <a:ext cx="8484123" cy="3369962"/>
          </a:xfrm>
        </p:spPr>
        <p:txBody>
          <a:bodyPr wrap="square">
            <a:spAutoFit/>
          </a:bodyPr>
          <a:lstStyle/>
          <a:p>
            <a:pPr marL="0" indent="0">
              <a:buNone/>
            </a:pPr>
            <a:r>
              <a:rPr lang="en-US" sz="3200" dirty="0">
                <a:solidFill>
                  <a:schemeClr val="tx1"/>
                </a:solidFill>
                <a:latin typeface="Trebuchet MS" panose="020B0603020202020204" pitchFamily="34" charset="0"/>
              </a:rPr>
              <a:t>Luke 14:25-35</a:t>
            </a:r>
          </a:p>
          <a:p>
            <a:pPr marL="0" marR="1350" indent="0">
              <a:buNone/>
            </a:pPr>
            <a:r>
              <a:rPr lang="en-US" sz="2400" b="1" i="1" baseline="30000" dirty="0">
                <a:solidFill>
                  <a:schemeClr val="tx1"/>
                </a:solidFill>
                <a:latin typeface="Trebuchet MS" panose="020B0603020202020204" pitchFamily="34" charset="0"/>
              </a:rPr>
              <a:t>28</a:t>
            </a:r>
            <a:r>
              <a:rPr lang="en-US" sz="2400" b="1" i="1" dirty="0">
                <a:solidFill>
                  <a:schemeClr val="tx1"/>
                </a:solidFill>
                <a:latin typeface="Trebuchet MS" panose="020B0603020202020204" pitchFamily="34" charset="0"/>
              </a:rPr>
              <a:t> </a:t>
            </a:r>
            <a:r>
              <a:rPr lang="en-US" sz="2400" i="1" dirty="0">
                <a:solidFill>
                  <a:schemeClr val="tx1"/>
                </a:solidFill>
                <a:latin typeface="Trebuchet MS" panose="020B0603020202020204" pitchFamily="34" charset="0"/>
              </a:rPr>
              <a:t>For which of you, desiring to build a tower, doth not first sit down and count the cost, whether he have (wherewith) to complete it?</a:t>
            </a:r>
          </a:p>
          <a:p>
            <a:pPr marL="0" marR="1350" indent="0">
              <a:buNone/>
            </a:pPr>
            <a:r>
              <a:rPr lang="en-US" sz="2400" b="1" i="1" baseline="30000" dirty="0">
                <a:solidFill>
                  <a:schemeClr val="tx1"/>
                </a:solidFill>
                <a:latin typeface="Trebuchet MS" panose="020B0603020202020204" pitchFamily="34" charset="0"/>
              </a:rPr>
              <a:t>29</a:t>
            </a:r>
            <a:r>
              <a:rPr lang="en-US" sz="2400" b="1" i="1" dirty="0">
                <a:solidFill>
                  <a:schemeClr val="tx1"/>
                </a:solidFill>
                <a:latin typeface="Trebuchet MS" panose="020B0603020202020204" pitchFamily="34" charset="0"/>
              </a:rPr>
              <a:t> </a:t>
            </a:r>
            <a:r>
              <a:rPr lang="en-US" sz="2400" i="1" dirty="0">
                <a:solidFill>
                  <a:schemeClr val="tx1"/>
                </a:solidFill>
                <a:latin typeface="Trebuchet MS" panose="020B0603020202020204" pitchFamily="34" charset="0"/>
              </a:rPr>
              <a:t>Lest haply, when he hath laid a foundation, and is not able to finish, all that behold begin to mock him,</a:t>
            </a:r>
          </a:p>
          <a:p>
            <a:pPr marL="0" marR="1350" indent="0">
              <a:buNone/>
            </a:pPr>
            <a:r>
              <a:rPr lang="en-US" sz="2400" b="1" i="1" baseline="30000" dirty="0">
                <a:solidFill>
                  <a:schemeClr val="tx1"/>
                </a:solidFill>
                <a:latin typeface="Trebuchet MS" panose="020B0603020202020204" pitchFamily="34" charset="0"/>
              </a:rPr>
              <a:t>30</a:t>
            </a:r>
            <a:r>
              <a:rPr lang="en-US" sz="2400" b="1" i="1" dirty="0">
                <a:solidFill>
                  <a:schemeClr val="tx1"/>
                </a:solidFill>
                <a:latin typeface="Trebuchet MS" panose="020B0603020202020204" pitchFamily="34" charset="0"/>
              </a:rPr>
              <a:t> </a:t>
            </a:r>
            <a:r>
              <a:rPr lang="en-US" sz="2400" i="1" dirty="0">
                <a:solidFill>
                  <a:schemeClr val="tx1"/>
                </a:solidFill>
                <a:latin typeface="Trebuchet MS" panose="020B0603020202020204" pitchFamily="34" charset="0"/>
              </a:rPr>
              <a:t>saying, This man began to build, and was not able to finish.</a:t>
            </a:r>
          </a:p>
        </p:txBody>
      </p:sp>
    </p:spTree>
    <p:extLst>
      <p:ext uri="{BB962C8B-B14F-4D97-AF65-F5344CB8AC3E}">
        <p14:creationId xmlns:p14="http://schemas.microsoft.com/office/powerpoint/2010/main" val="3125889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42A3C-E0EB-4FF0-8C06-F41D132ED743}"/>
              </a:ext>
            </a:extLst>
          </p:cNvPr>
          <p:cNvSpPr>
            <a:spLocks noGrp="1"/>
          </p:cNvSpPr>
          <p:nvPr>
            <p:ph type="title"/>
          </p:nvPr>
        </p:nvSpPr>
        <p:spPr>
          <a:xfrm>
            <a:off x="747718" y="590554"/>
            <a:ext cx="7858125" cy="640175"/>
          </a:xfrm>
        </p:spPr>
        <p:txBody>
          <a:bodyPr>
            <a:spAutoFit/>
          </a:bodyPr>
          <a:lstStyle/>
          <a:p>
            <a:r>
              <a:rPr lang="en-US" sz="4000" dirty="0">
                <a:solidFill>
                  <a:schemeClr val="tx1"/>
                </a:solidFill>
              </a:rPr>
              <a:t>The Cost Of Discipleship</a:t>
            </a:r>
          </a:p>
        </p:txBody>
      </p:sp>
      <p:sp>
        <p:nvSpPr>
          <p:cNvPr id="3" name="Content Placeholder 2">
            <a:extLst>
              <a:ext uri="{FF2B5EF4-FFF2-40B4-BE49-F238E27FC236}">
                <a16:creationId xmlns:a16="http://schemas.microsoft.com/office/drawing/2014/main" id="{35C0593E-8B89-498A-9EDB-28785A3604A3}"/>
              </a:ext>
            </a:extLst>
          </p:cNvPr>
          <p:cNvSpPr>
            <a:spLocks noGrp="1"/>
          </p:cNvSpPr>
          <p:nvPr>
            <p:ph idx="1"/>
          </p:nvPr>
        </p:nvSpPr>
        <p:spPr>
          <a:xfrm>
            <a:off x="593895" y="1475254"/>
            <a:ext cx="8484123" cy="2894575"/>
          </a:xfrm>
        </p:spPr>
        <p:txBody>
          <a:bodyPr wrap="square">
            <a:spAutoFit/>
          </a:bodyPr>
          <a:lstStyle/>
          <a:p>
            <a:pPr marL="0" indent="0">
              <a:buNone/>
            </a:pPr>
            <a:r>
              <a:rPr lang="en-US" sz="3200" dirty="0">
                <a:solidFill>
                  <a:schemeClr val="tx1"/>
                </a:solidFill>
                <a:latin typeface="Trebuchet MS" panose="020B0603020202020204" pitchFamily="34" charset="0"/>
              </a:rPr>
              <a:t>Luke 14:25-35</a:t>
            </a:r>
          </a:p>
          <a:p>
            <a:pPr marL="0" marR="1350" indent="0">
              <a:buNone/>
            </a:pPr>
            <a:r>
              <a:rPr lang="en-US" sz="2400" b="1" i="1" baseline="30000" dirty="0">
                <a:solidFill>
                  <a:schemeClr val="tx1"/>
                </a:solidFill>
                <a:latin typeface="Trebuchet MS" panose="020B0603020202020204" pitchFamily="34" charset="0"/>
              </a:rPr>
              <a:t>31</a:t>
            </a:r>
            <a:r>
              <a:rPr lang="en-US" sz="2400" b="1" i="1" dirty="0">
                <a:solidFill>
                  <a:schemeClr val="tx1"/>
                </a:solidFill>
                <a:latin typeface="Trebuchet MS" panose="020B0603020202020204" pitchFamily="34" charset="0"/>
              </a:rPr>
              <a:t> </a:t>
            </a:r>
            <a:r>
              <a:rPr lang="en-US" sz="2400" i="1" dirty="0">
                <a:solidFill>
                  <a:schemeClr val="tx1"/>
                </a:solidFill>
                <a:latin typeface="Trebuchet MS" panose="020B0603020202020204" pitchFamily="34" charset="0"/>
              </a:rPr>
              <a:t>Or what king, as he goeth to encounter another king in war, will not sit down first and take counsel whether he is able with ten thousand to meet him that cometh against him with twenty thousand?</a:t>
            </a:r>
          </a:p>
          <a:p>
            <a:pPr marL="0" marR="1350" indent="0">
              <a:buNone/>
            </a:pPr>
            <a:r>
              <a:rPr lang="en-US" sz="2400" b="1" i="1" baseline="30000" dirty="0">
                <a:solidFill>
                  <a:schemeClr val="tx1"/>
                </a:solidFill>
                <a:latin typeface="Trebuchet MS" panose="020B0603020202020204" pitchFamily="34" charset="0"/>
              </a:rPr>
              <a:t>32</a:t>
            </a:r>
            <a:r>
              <a:rPr lang="en-US" sz="2400" b="1" i="1" dirty="0">
                <a:solidFill>
                  <a:schemeClr val="tx1"/>
                </a:solidFill>
                <a:latin typeface="Trebuchet MS" panose="020B0603020202020204" pitchFamily="34" charset="0"/>
              </a:rPr>
              <a:t> </a:t>
            </a:r>
            <a:r>
              <a:rPr lang="en-US" sz="2400" i="1" dirty="0">
                <a:solidFill>
                  <a:schemeClr val="tx1"/>
                </a:solidFill>
                <a:latin typeface="Trebuchet MS" panose="020B0603020202020204" pitchFamily="34" charset="0"/>
              </a:rPr>
              <a:t>Or else, while the other is yet a great way off, he sendeth an ambassage, and asketh conditions of peace.</a:t>
            </a:r>
          </a:p>
        </p:txBody>
      </p:sp>
    </p:spTree>
    <p:extLst>
      <p:ext uri="{BB962C8B-B14F-4D97-AF65-F5344CB8AC3E}">
        <p14:creationId xmlns:p14="http://schemas.microsoft.com/office/powerpoint/2010/main" val="2484026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42A3C-E0EB-4FF0-8C06-F41D132ED743}"/>
              </a:ext>
            </a:extLst>
          </p:cNvPr>
          <p:cNvSpPr>
            <a:spLocks noGrp="1"/>
          </p:cNvSpPr>
          <p:nvPr>
            <p:ph type="title"/>
          </p:nvPr>
        </p:nvSpPr>
        <p:spPr>
          <a:xfrm>
            <a:off x="747718" y="590554"/>
            <a:ext cx="7858125" cy="640175"/>
          </a:xfrm>
        </p:spPr>
        <p:txBody>
          <a:bodyPr>
            <a:spAutoFit/>
          </a:bodyPr>
          <a:lstStyle/>
          <a:p>
            <a:r>
              <a:rPr lang="en-US" sz="4000" dirty="0">
                <a:solidFill>
                  <a:schemeClr val="tx1"/>
                </a:solidFill>
              </a:rPr>
              <a:t>The Cost Of Discipleship</a:t>
            </a:r>
          </a:p>
        </p:txBody>
      </p:sp>
      <p:sp>
        <p:nvSpPr>
          <p:cNvPr id="3" name="Content Placeholder 2">
            <a:extLst>
              <a:ext uri="{FF2B5EF4-FFF2-40B4-BE49-F238E27FC236}">
                <a16:creationId xmlns:a16="http://schemas.microsoft.com/office/drawing/2014/main" id="{35C0593E-8B89-498A-9EDB-28785A3604A3}"/>
              </a:ext>
            </a:extLst>
          </p:cNvPr>
          <p:cNvSpPr>
            <a:spLocks noGrp="1"/>
          </p:cNvSpPr>
          <p:nvPr>
            <p:ph idx="1"/>
          </p:nvPr>
        </p:nvSpPr>
        <p:spPr>
          <a:xfrm>
            <a:off x="593895" y="1475254"/>
            <a:ext cx="8484123" cy="3080715"/>
          </a:xfrm>
        </p:spPr>
        <p:txBody>
          <a:bodyPr wrap="square">
            <a:spAutoFit/>
          </a:bodyPr>
          <a:lstStyle/>
          <a:p>
            <a:pPr marL="0" indent="0">
              <a:buNone/>
            </a:pPr>
            <a:r>
              <a:rPr lang="en-US" sz="3200" dirty="0">
                <a:solidFill>
                  <a:schemeClr val="tx1"/>
                </a:solidFill>
                <a:latin typeface="Trebuchet MS" panose="020B0603020202020204" pitchFamily="34" charset="0"/>
              </a:rPr>
              <a:t>Luke 14:25-35</a:t>
            </a:r>
          </a:p>
          <a:p>
            <a:pPr marL="0" marR="1350" indent="0">
              <a:buNone/>
            </a:pPr>
            <a:r>
              <a:rPr lang="en-US" sz="2400" b="1" i="1" baseline="30000" dirty="0">
                <a:solidFill>
                  <a:schemeClr val="tx1"/>
                </a:solidFill>
                <a:latin typeface="Trebuchet MS" panose="020B0603020202020204" pitchFamily="34" charset="0"/>
              </a:rPr>
              <a:t>33</a:t>
            </a:r>
            <a:r>
              <a:rPr lang="en-US" sz="2400" b="1" i="1" dirty="0">
                <a:solidFill>
                  <a:schemeClr val="tx1"/>
                </a:solidFill>
                <a:latin typeface="Trebuchet MS" panose="020B0603020202020204" pitchFamily="34" charset="0"/>
              </a:rPr>
              <a:t> So therefore whosoever he be of you that renounceth not </a:t>
            </a:r>
            <a:r>
              <a:rPr lang="en-US" sz="2800" b="1" i="1" u="sng" dirty="0">
                <a:solidFill>
                  <a:schemeClr val="tx1"/>
                </a:solidFill>
                <a:latin typeface="Trebuchet MS" panose="020B0603020202020204" pitchFamily="34" charset="0"/>
              </a:rPr>
              <a:t>all that he hath, he cannot be my disciple</a:t>
            </a:r>
            <a:r>
              <a:rPr lang="en-US" sz="2400" b="1" i="1" dirty="0">
                <a:solidFill>
                  <a:schemeClr val="tx1"/>
                </a:solidFill>
                <a:latin typeface="Trebuchet MS" panose="020B0603020202020204" pitchFamily="34" charset="0"/>
              </a:rPr>
              <a:t>.</a:t>
            </a:r>
          </a:p>
          <a:p>
            <a:pPr marL="0" marR="1350" indent="0">
              <a:buNone/>
            </a:pPr>
            <a:r>
              <a:rPr lang="en-US" sz="2400" b="1" i="1" baseline="30000" dirty="0">
                <a:solidFill>
                  <a:schemeClr val="tx1"/>
                </a:solidFill>
                <a:latin typeface="Trebuchet MS" panose="020B0603020202020204" pitchFamily="34" charset="0"/>
              </a:rPr>
              <a:t>34</a:t>
            </a:r>
            <a:r>
              <a:rPr lang="en-US" sz="2400" b="1" i="1" dirty="0">
                <a:solidFill>
                  <a:schemeClr val="tx1"/>
                </a:solidFill>
                <a:latin typeface="Trebuchet MS" panose="020B0603020202020204" pitchFamily="34" charset="0"/>
              </a:rPr>
              <a:t> </a:t>
            </a:r>
            <a:r>
              <a:rPr lang="en-US" sz="2400" i="1" dirty="0">
                <a:solidFill>
                  <a:schemeClr val="tx1"/>
                </a:solidFill>
                <a:latin typeface="Trebuchet MS" panose="020B0603020202020204" pitchFamily="34" charset="0"/>
              </a:rPr>
              <a:t>Salt therefore is good: but if even the salt have lost its savor, wherewith shall it be seasoned?</a:t>
            </a:r>
          </a:p>
          <a:p>
            <a:pPr marL="0" marR="1350" indent="0">
              <a:buNone/>
            </a:pPr>
            <a:r>
              <a:rPr lang="en-US" sz="2400" b="1" i="1" baseline="30000" dirty="0">
                <a:solidFill>
                  <a:schemeClr val="tx1"/>
                </a:solidFill>
                <a:latin typeface="Trebuchet MS" panose="020B0603020202020204" pitchFamily="34" charset="0"/>
              </a:rPr>
              <a:t>35</a:t>
            </a:r>
            <a:r>
              <a:rPr lang="en-US" sz="2400" b="1" i="1" dirty="0">
                <a:solidFill>
                  <a:schemeClr val="tx1"/>
                </a:solidFill>
                <a:latin typeface="Trebuchet MS" panose="020B0603020202020204" pitchFamily="34" charset="0"/>
              </a:rPr>
              <a:t> </a:t>
            </a:r>
            <a:r>
              <a:rPr lang="en-US" sz="2400" i="1" dirty="0">
                <a:solidFill>
                  <a:schemeClr val="tx1"/>
                </a:solidFill>
                <a:latin typeface="Trebuchet MS" panose="020B0603020202020204" pitchFamily="34" charset="0"/>
              </a:rPr>
              <a:t>It is fit neither for the land nor for the dunghill: (men) cast it out. He that hath ears to hear, let him hear.</a:t>
            </a:r>
          </a:p>
        </p:txBody>
      </p:sp>
    </p:spTree>
    <p:extLst>
      <p:ext uri="{BB962C8B-B14F-4D97-AF65-F5344CB8AC3E}">
        <p14:creationId xmlns:p14="http://schemas.microsoft.com/office/powerpoint/2010/main" val="3876042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42A3C-E0EB-4FF0-8C06-F41D132ED743}"/>
              </a:ext>
            </a:extLst>
          </p:cNvPr>
          <p:cNvSpPr>
            <a:spLocks noGrp="1"/>
          </p:cNvSpPr>
          <p:nvPr>
            <p:ph type="title"/>
          </p:nvPr>
        </p:nvSpPr>
        <p:spPr>
          <a:xfrm>
            <a:off x="747718" y="590554"/>
            <a:ext cx="7858125" cy="640175"/>
          </a:xfrm>
        </p:spPr>
        <p:txBody>
          <a:bodyPr>
            <a:spAutoFit/>
          </a:bodyPr>
          <a:lstStyle/>
          <a:p>
            <a:r>
              <a:rPr lang="en-US" sz="4000" dirty="0">
                <a:solidFill>
                  <a:schemeClr val="tx1"/>
                </a:solidFill>
              </a:rPr>
              <a:t>The Cost Of Discipleship</a:t>
            </a:r>
          </a:p>
        </p:txBody>
      </p:sp>
      <p:sp>
        <p:nvSpPr>
          <p:cNvPr id="3" name="Content Placeholder 2">
            <a:extLst>
              <a:ext uri="{FF2B5EF4-FFF2-40B4-BE49-F238E27FC236}">
                <a16:creationId xmlns:a16="http://schemas.microsoft.com/office/drawing/2014/main" id="{35C0593E-8B89-498A-9EDB-28785A3604A3}"/>
              </a:ext>
            </a:extLst>
          </p:cNvPr>
          <p:cNvSpPr>
            <a:spLocks noGrp="1"/>
          </p:cNvSpPr>
          <p:nvPr>
            <p:ph idx="1"/>
          </p:nvPr>
        </p:nvSpPr>
        <p:spPr>
          <a:xfrm>
            <a:off x="593895" y="1475254"/>
            <a:ext cx="8484123" cy="5293757"/>
          </a:xfrm>
        </p:spPr>
        <p:txBody>
          <a:bodyPr wrap="square">
            <a:spAutoFit/>
          </a:bodyPr>
          <a:lstStyle/>
          <a:p>
            <a:pPr marL="0" indent="0">
              <a:lnSpc>
                <a:spcPct val="100000"/>
              </a:lnSpc>
              <a:spcBef>
                <a:spcPts val="0"/>
              </a:spcBef>
              <a:spcAft>
                <a:spcPts val="0"/>
              </a:spcAft>
              <a:buNone/>
            </a:pPr>
            <a:r>
              <a:rPr lang="en-US" sz="2600" dirty="0">
                <a:solidFill>
                  <a:schemeClr val="tx1"/>
                </a:solidFill>
                <a:latin typeface="Trebuchet MS" panose="020B0603020202020204" pitchFamily="34" charset="0"/>
              </a:rPr>
              <a:t>Luke 14:33, </a:t>
            </a:r>
            <a:r>
              <a:rPr lang="en-US" sz="2600" i="1" dirty="0">
                <a:solidFill>
                  <a:schemeClr val="tx1"/>
                </a:solidFill>
                <a:latin typeface="Trebuchet MS" panose="020B0603020202020204" pitchFamily="34" charset="0"/>
              </a:rPr>
              <a:t>“So therefore whosoever he be of you that renounceth not all that he hath, he cannot be </a:t>
            </a:r>
            <a:r>
              <a:rPr lang="en-US" sz="2600" b="1" i="1" dirty="0">
                <a:solidFill>
                  <a:schemeClr val="tx1"/>
                </a:solidFill>
                <a:latin typeface="Trebuchet MS" panose="020B0603020202020204" pitchFamily="34" charset="0"/>
              </a:rPr>
              <a:t>my disciple</a:t>
            </a:r>
            <a:r>
              <a:rPr lang="en-US" sz="2600" i="1" dirty="0">
                <a:solidFill>
                  <a:schemeClr val="tx1"/>
                </a:solidFill>
                <a:latin typeface="Trebuchet MS" panose="020B0603020202020204" pitchFamily="34" charset="0"/>
              </a:rPr>
              <a:t>.”</a:t>
            </a:r>
          </a:p>
          <a:p>
            <a:pPr>
              <a:lnSpc>
                <a:spcPct val="100000"/>
              </a:lnSpc>
              <a:spcBef>
                <a:spcPts val="0"/>
              </a:spcBef>
              <a:spcAft>
                <a:spcPts val="0"/>
              </a:spcAft>
            </a:pPr>
            <a:r>
              <a:rPr lang="en-US" sz="2600" dirty="0">
                <a:solidFill>
                  <a:schemeClr val="tx1"/>
                </a:solidFill>
                <a:latin typeface="Trebuchet MS" panose="020B0603020202020204" pitchFamily="34" charset="0"/>
              </a:rPr>
              <a:t>Materialism. Matthew. 6:24ff</a:t>
            </a:r>
          </a:p>
          <a:p>
            <a:pPr>
              <a:lnSpc>
                <a:spcPct val="100000"/>
              </a:lnSpc>
              <a:spcBef>
                <a:spcPts val="0"/>
              </a:spcBef>
              <a:spcAft>
                <a:spcPts val="0"/>
              </a:spcAft>
            </a:pPr>
            <a:r>
              <a:rPr lang="en-US" sz="2600" dirty="0">
                <a:solidFill>
                  <a:schemeClr val="tx1"/>
                </a:solidFill>
                <a:latin typeface="Trebuchet MS" panose="020B0603020202020204" pitchFamily="34" charset="0"/>
              </a:rPr>
              <a:t>Family. Matthew10:34ff</a:t>
            </a:r>
          </a:p>
          <a:p>
            <a:pPr>
              <a:lnSpc>
                <a:spcPct val="100000"/>
              </a:lnSpc>
              <a:spcBef>
                <a:spcPts val="0"/>
              </a:spcBef>
              <a:spcAft>
                <a:spcPts val="0"/>
              </a:spcAft>
            </a:pPr>
            <a:r>
              <a:rPr lang="en-US" sz="2600" dirty="0">
                <a:solidFill>
                  <a:schemeClr val="tx1"/>
                </a:solidFill>
                <a:latin typeface="Trebuchet MS" panose="020B0603020202020204" pitchFamily="34" charset="0"/>
              </a:rPr>
              <a:t>Worldly Pleasures, Desires, Passions. Matthew 16:24; 19:16ff; Romans 13:14</a:t>
            </a:r>
          </a:p>
          <a:p>
            <a:pPr>
              <a:lnSpc>
                <a:spcPct val="100000"/>
              </a:lnSpc>
              <a:spcBef>
                <a:spcPts val="0"/>
              </a:spcBef>
              <a:spcAft>
                <a:spcPts val="0"/>
              </a:spcAft>
            </a:pPr>
            <a:r>
              <a:rPr lang="en-US" sz="2600" dirty="0">
                <a:solidFill>
                  <a:schemeClr val="tx1"/>
                </a:solidFill>
                <a:latin typeface="Trebuchet MS" panose="020B0603020202020204" pitchFamily="34" charset="0"/>
              </a:rPr>
              <a:t>Popularity and honor among men. John 5:44;</a:t>
            </a:r>
            <a:br>
              <a:rPr lang="en-US" sz="2600" dirty="0">
                <a:solidFill>
                  <a:schemeClr val="tx1"/>
                </a:solidFill>
                <a:latin typeface="Trebuchet MS" panose="020B0603020202020204" pitchFamily="34" charset="0"/>
              </a:rPr>
            </a:br>
            <a:r>
              <a:rPr lang="en-US" sz="2600" dirty="0">
                <a:solidFill>
                  <a:schemeClr val="tx1"/>
                </a:solidFill>
                <a:latin typeface="Trebuchet MS" panose="020B0603020202020204" pitchFamily="34" charset="0"/>
              </a:rPr>
              <a:t>12:42-43.</a:t>
            </a:r>
          </a:p>
          <a:p>
            <a:pPr lvl="1">
              <a:lnSpc>
                <a:spcPct val="100000"/>
              </a:lnSpc>
              <a:spcBef>
                <a:spcPts val="0"/>
              </a:spcBef>
              <a:spcAft>
                <a:spcPts val="0"/>
              </a:spcAft>
            </a:pPr>
            <a:r>
              <a:rPr lang="en-US" sz="2600" i="0" dirty="0">
                <a:solidFill>
                  <a:schemeClr val="tx1"/>
                </a:solidFill>
                <a:latin typeface="Trebuchet MS" panose="020B0603020202020204" pitchFamily="34" charset="0"/>
              </a:rPr>
              <a:t>We must put to death our old man of sin. </a:t>
            </a:r>
            <a:br>
              <a:rPr lang="en-US" sz="2600" i="0" dirty="0">
                <a:solidFill>
                  <a:schemeClr val="tx1"/>
                </a:solidFill>
                <a:latin typeface="Trebuchet MS" panose="020B0603020202020204" pitchFamily="34" charset="0"/>
              </a:rPr>
            </a:br>
            <a:r>
              <a:rPr lang="en-US" sz="2600" i="0" dirty="0">
                <a:solidFill>
                  <a:schemeClr val="tx1"/>
                </a:solidFill>
                <a:latin typeface="Trebuchet MS" panose="020B0603020202020204" pitchFamily="34" charset="0"/>
              </a:rPr>
              <a:t>Romans 6:6; Romans 8:5; Galatians 5:24</a:t>
            </a:r>
          </a:p>
          <a:p>
            <a:pPr lvl="1">
              <a:lnSpc>
                <a:spcPct val="100000"/>
              </a:lnSpc>
              <a:spcBef>
                <a:spcPts val="0"/>
              </a:spcBef>
              <a:spcAft>
                <a:spcPts val="0"/>
              </a:spcAft>
            </a:pPr>
            <a:r>
              <a:rPr lang="en-US" sz="2600" i="0" dirty="0">
                <a:solidFill>
                  <a:schemeClr val="tx1"/>
                </a:solidFill>
                <a:latin typeface="Trebuchet MS" panose="020B0603020202020204" pitchFamily="34" charset="0"/>
              </a:rPr>
              <a:t>Example of Paul. Galatians 1:13ff; 2:20; </a:t>
            </a:r>
            <a:br>
              <a:rPr lang="en-US" sz="2600" i="0" dirty="0">
                <a:solidFill>
                  <a:schemeClr val="tx1"/>
                </a:solidFill>
                <a:latin typeface="Trebuchet MS" panose="020B0603020202020204" pitchFamily="34" charset="0"/>
              </a:rPr>
            </a:br>
            <a:r>
              <a:rPr lang="en-US" sz="2600" i="0" dirty="0">
                <a:solidFill>
                  <a:schemeClr val="tx1"/>
                </a:solidFill>
                <a:latin typeface="Trebuchet MS" panose="020B0603020202020204" pitchFamily="34" charset="0"/>
              </a:rPr>
              <a:t>Philippians 1:21; 3:3ff</a:t>
            </a:r>
          </a:p>
        </p:txBody>
      </p:sp>
    </p:spTree>
    <p:extLst>
      <p:ext uri="{BB962C8B-B14F-4D97-AF65-F5344CB8AC3E}">
        <p14:creationId xmlns:p14="http://schemas.microsoft.com/office/powerpoint/2010/main" val="4128413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42A3C-E0EB-4FF0-8C06-F41D132ED743}"/>
              </a:ext>
            </a:extLst>
          </p:cNvPr>
          <p:cNvSpPr>
            <a:spLocks noGrp="1"/>
          </p:cNvSpPr>
          <p:nvPr>
            <p:ph type="title"/>
          </p:nvPr>
        </p:nvSpPr>
        <p:spPr>
          <a:xfrm>
            <a:off x="747718" y="590554"/>
            <a:ext cx="7858125" cy="640175"/>
          </a:xfrm>
        </p:spPr>
        <p:txBody>
          <a:bodyPr>
            <a:spAutoFit/>
          </a:bodyPr>
          <a:lstStyle/>
          <a:p>
            <a:r>
              <a:rPr lang="en-US" sz="4000" dirty="0">
                <a:solidFill>
                  <a:schemeClr val="tx1"/>
                </a:solidFill>
              </a:rPr>
              <a:t>The Cost Of Discipleship</a:t>
            </a:r>
          </a:p>
        </p:txBody>
      </p:sp>
      <p:sp>
        <p:nvSpPr>
          <p:cNvPr id="3" name="Content Placeholder 2">
            <a:extLst>
              <a:ext uri="{FF2B5EF4-FFF2-40B4-BE49-F238E27FC236}">
                <a16:creationId xmlns:a16="http://schemas.microsoft.com/office/drawing/2014/main" id="{35C0593E-8B89-498A-9EDB-28785A3604A3}"/>
              </a:ext>
            </a:extLst>
          </p:cNvPr>
          <p:cNvSpPr>
            <a:spLocks noGrp="1"/>
          </p:cNvSpPr>
          <p:nvPr>
            <p:ph idx="1"/>
          </p:nvPr>
        </p:nvSpPr>
        <p:spPr>
          <a:xfrm>
            <a:off x="657230" y="1446675"/>
            <a:ext cx="8354796" cy="4857997"/>
          </a:xfrm>
        </p:spPr>
        <p:txBody>
          <a:bodyPr wrap="square">
            <a:spAutoFit/>
          </a:bodyPr>
          <a:lstStyle/>
          <a:p>
            <a:pPr marL="0" indent="0">
              <a:buNone/>
            </a:pPr>
            <a:r>
              <a:rPr lang="en-US" sz="2600" dirty="0">
                <a:solidFill>
                  <a:schemeClr val="tx1"/>
                </a:solidFill>
                <a:latin typeface="Trebuchet MS" panose="020B0603020202020204" pitchFamily="34" charset="0"/>
              </a:rPr>
              <a:t>Luke 14:33, </a:t>
            </a:r>
            <a:r>
              <a:rPr lang="en-US" sz="2600" i="1" dirty="0">
                <a:solidFill>
                  <a:schemeClr val="tx1"/>
                </a:solidFill>
                <a:latin typeface="Trebuchet MS" panose="020B0603020202020204" pitchFamily="34" charset="0"/>
              </a:rPr>
              <a:t>“So therefore whosoever he be of you that renounceth not all that he hath, he cannot be </a:t>
            </a:r>
            <a:r>
              <a:rPr lang="en-US" sz="2600" b="1" i="1" dirty="0">
                <a:solidFill>
                  <a:schemeClr val="tx1"/>
                </a:solidFill>
                <a:latin typeface="Trebuchet MS" panose="020B0603020202020204" pitchFamily="34" charset="0"/>
              </a:rPr>
              <a:t>my disciple</a:t>
            </a:r>
            <a:r>
              <a:rPr lang="en-US" sz="2600" i="1" dirty="0">
                <a:solidFill>
                  <a:schemeClr val="tx1"/>
                </a:solidFill>
                <a:latin typeface="Trebuchet MS" panose="020B0603020202020204" pitchFamily="34" charset="0"/>
              </a:rPr>
              <a:t>.”</a:t>
            </a:r>
          </a:p>
          <a:p>
            <a:pPr marL="0" indent="0">
              <a:buNone/>
            </a:pPr>
            <a:r>
              <a:rPr lang="en-US" sz="2400" b="1" dirty="0">
                <a:solidFill>
                  <a:schemeClr val="tx1"/>
                </a:solidFill>
                <a:latin typeface="Trebuchet MS" panose="020B0603020202020204" pitchFamily="34" charset="0"/>
                <a:cs typeface="Arial" panose="020B0604020202020204" pitchFamily="34" charset="0"/>
              </a:rPr>
              <a:t>Note:</a:t>
            </a:r>
          </a:p>
          <a:p>
            <a:r>
              <a:rPr lang="en-US" sz="2400" dirty="0">
                <a:solidFill>
                  <a:schemeClr val="tx1"/>
                </a:solidFill>
                <a:latin typeface="Trebuchet MS" panose="020B0603020202020204" pitchFamily="34" charset="0"/>
                <a:cs typeface="Arial" panose="020B0604020202020204" pitchFamily="34" charset="0"/>
              </a:rPr>
              <a:t>As Luke narrates the spread of the gospel in the world, only twice does he refer to converts as </a:t>
            </a:r>
            <a:r>
              <a:rPr lang="en-US" sz="2400" i="1" dirty="0">
                <a:solidFill>
                  <a:schemeClr val="tx1"/>
                </a:solidFill>
                <a:latin typeface="Trebuchet MS" panose="020B0603020202020204" pitchFamily="34" charset="0"/>
                <a:cs typeface="Arial" panose="020B0604020202020204" pitchFamily="34" charset="0"/>
              </a:rPr>
              <a:t>“</a:t>
            </a:r>
            <a:r>
              <a:rPr lang="en-US" sz="2400" b="1" i="1" dirty="0">
                <a:solidFill>
                  <a:schemeClr val="tx1"/>
                </a:solidFill>
                <a:latin typeface="Trebuchet MS" panose="020B0603020202020204" pitchFamily="34" charset="0"/>
                <a:cs typeface="Arial" panose="020B0604020202020204" pitchFamily="34" charset="0"/>
              </a:rPr>
              <a:t>Christians</a:t>
            </a:r>
            <a:r>
              <a:rPr lang="en-US" sz="2400" i="1" dirty="0">
                <a:solidFill>
                  <a:schemeClr val="tx1"/>
                </a:solidFill>
                <a:latin typeface="Trebuchet MS" panose="020B0603020202020204" pitchFamily="34" charset="0"/>
                <a:cs typeface="Arial" panose="020B0604020202020204" pitchFamily="34" charset="0"/>
              </a:rPr>
              <a:t>”</a:t>
            </a:r>
            <a:r>
              <a:rPr lang="en-US" sz="2400" b="1" dirty="0">
                <a:solidFill>
                  <a:schemeClr val="tx1"/>
                </a:solidFill>
                <a:latin typeface="Trebuchet MS" panose="020B0603020202020204" pitchFamily="34" charset="0"/>
                <a:cs typeface="Arial" panose="020B0604020202020204" pitchFamily="34" charset="0"/>
              </a:rPr>
              <a:t> </a:t>
            </a:r>
            <a:br>
              <a:rPr lang="en-US" sz="2400" b="1" dirty="0">
                <a:solidFill>
                  <a:schemeClr val="tx1"/>
                </a:solidFill>
                <a:latin typeface="Trebuchet MS" panose="020B0603020202020204" pitchFamily="34" charset="0"/>
                <a:cs typeface="Arial" panose="020B0604020202020204" pitchFamily="34" charset="0"/>
              </a:rPr>
            </a:br>
            <a:r>
              <a:rPr lang="en-US" sz="2400" dirty="0">
                <a:solidFill>
                  <a:schemeClr val="tx1"/>
                </a:solidFill>
                <a:latin typeface="Trebuchet MS" panose="020B0603020202020204" pitchFamily="34" charset="0"/>
                <a:cs typeface="Arial" panose="020B0604020202020204" pitchFamily="34" charset="0"/>
              </a:rPr>
              <a:t>(Acts 11:26; 26:28).</a:t>
            </a:r>
          </a:p>
          <a:p>
            <a:r>
              <a:rPr lang="en-US" sz="2400" dirty="0">
                <a:solidFill>
                  <a:schemeClr val="tx1"/>
                </a:solidFill>
                <a:latin typeface="Trebuchet MS" panose="020B0603020202020204" pitchFamily="34" charset="0"/>
                <a:cs typeface="Arial" panose="020B0604020202020204" pitchFamily="34" charset="0"/>
              </a:rPr>
              <a:t>In contrast, Luke uses the term </a:t>
            </a:r>
            <a:r>
              <a:rPr lang="en-US" sz="2400" i="1" dirty="0">
                <a:solidFill>
                  <a:schemeClr val="tx1"/>
                </a:solidFill>
                <a:latin typeface="Trebuchet MS" panose="020B0603020202020204" pitchFamily="34" charset="0"/>
                <a:cs typeface="Arial" panose="020B0604020202020204" pitchFamily="34" charset="0"/>
              </a:rPr>
              <a:t>“</a:t>
            </a:r>
            <a:r>
              <a:rPr lang="en-US" sz="2400" b="1" i="1" dirty="0">
                <a:solidFill>
                  <a:schemeClr val="tx1"/>
                </a:solidFill>
                <a:latin typeface="Trebuchet MS" panose="020B0603020202020204" pitchFamily="34" charset="0"/>
                <a:cs typeface="Arial" panose="020B0604020202020204" pitchFamily="34" charset="0"/>
              </a:rPr>
              <a:t>disciple</a:t>
            </a:r>
            <a:r>
              <a:rPr lang="en-US" sz="2400" i="1" dirty="0">
                <a:solidFill>
                  <a:schemeClr val="tx1"/>
                </a:solidFill>
                <a:latin typeface="Trebuchet MS" panose="020B0603020202020204" pitchFamily="34" charset="0"/>
                <a:cs typeface="Arial" panose="020B0604020202020204" pitchFamily="34" charset="0"/>
              </a:rPr>
              <a:t>” </a:t>
            </a:r>
            <a:r>
              <a:rPr lang="en-US" sz="2400" dirty="0">
                <a:solidFill>
                  <a:schemeClr val="tx1"/>
                </a:solidFill>
                <a:latin typeface="Trebuchet MS" panose="020B0603020202020204" pitchFamily="34" charset="0"/>
                <a:cs typeface="Arial" panose="020B0604020202020204" pitchFamily="34" charset="0"/>
              </a:rPr>
              <a:t>or </a:t>
            </a:r>
            <a:r>
              <a:rPr lang="en-US" sz="2400" i="1" dirty="0">
                <a:solidFill>
                  <a:schemeClr val="tx1"/>
                </a:solidFill>
                <a:latin typeface="Trebuchet MS" panose="020B0603020202020204" pitchFamily="34" charset="0"/>
                <a:cs typeface="Arial" panose="020B0604020202020204" pitchFamily="34" charset="0"/>
              </a:rPr>
              <a:t>“</a:t>
            </a:r>
            <a:r>
              <a:rPr lang="en-US" sz="2400" b="1" i="1" dirty="0">
                <a:solidFill>
                  <a:schemeClr val="tx1"/>
                </a:solidFill>
                <a:latin typeface="Trebuchet MS" panose="020B0603020202020204" pitchFamily="34" charset="0"/>
                <a:cs typeface="Arial" panose="020B0604020202020204" pitchFamily="34" charset="0"/>
              </a:rPr>
              <a:t>disciples</a:t>
            </a:r>
            <a:r>
              <a:rPr lang="en-US" sz="2400" i="1" dirty="0">
                <a:solidFill>
                  <a:schemeClr val="tx1"/>
                </a:solidFill>
                <a:latin typeface="Trebuchet MS" panose="020B0603020202020204" pitchFamily="34" charset="0"/>
                <a:cs typeface="Arial" panose="020B0604020202020204" pitchFamily="34" charset="0"/>
              </a:rPr>
              <a:t>”</a:t>
            </a:r>
            <a:r>
              <a:rPr lang="en-US" sz="2400" dirty="0">
                <a:solidFill>
                  <a:schemeClr val="tx1"/>
                </a:solidFill>
                <a:latin typeface="Trebuchet MS" panose="020B0603020202020204" pitchFamily="34" charset="0"/>
                <a:cs typeface="Arial" panose="020B0604020202020204" pitchFamily="34" charset="0"/>
              </a:rPr>
              <a:t> twenty-nine times to describe those in Christ. </a:t>
            </a:r>
          </a:p>
          <a:p>
            <a:r>
              <a:rPr lang="en-US" sz="2400" dirty="0">
                <a:solidFill>
                  <a:schemeClr val="tx1"/>
                </a:solidFill>
                <a:latin typeface="Trebuchet MS" panose="020B0603020202020204" pitchFamily="34" charset="0"/>
                <a:cs typeface="Arial" panose="020B0604020202020204" pitchFamily="34" charset="0"/>
              </a:rPr>
              <a:t>Individuals of note were not identified as “certain Christians” but as </a:t>
            </a:r>
            <a:r>
              <a:rPr lang="en-US" sz="2400" i="1" dirty="0">
                <a:solidFill>
                  <a:schemeClr val="tx1"/>
                </a:solidFill>
                <a:latin typeface="Trebuchet MS" panose="020B0603020202020204" pitchFamily="34" charset="0"/>
                <a:cs typeface="Arial" panose="020B0604020202020204" pitchFamily="34" charset="0"/>
              </a:rPr>
              <a:t>“</a:t>
            </a:r>
            <a:r>
              <a:rPr lang="en-US" sz="2400" b="1" i="1" dirty="0">
                <a:solidFill>
                  <a:schemeClr val="tx1"/>
                </a:solidFill>
                <a:latin typeface="Trebuchet MS" panose="020B0603020202020204" pitchFamily="34" charset="0"/>
                <a:cs typeface="Arial" panose="020B0604020202020204" pitchFamily="34" charset="0"/>
              </a:rPr>
              <a:t>certain disciples</a:t>
            </a:r>
            <a:r>
              <a:rPr lang="en-US" sz="2400" i="1" dirty="0">
                <a:solidFill>
                  <a:schemeClr val="tx1"/>
                </a:solidFill>
                <a:latin typeface="Trebuchet MS" panose="020B0603020202020204" pitchFamily="34" charset="0"/>
                <a:cs typeface="Arial" panose="020B0604020202020204" pitchFamily="34" charset="0"/>
              </a:rPr>
              <a:t>,” </a:t>
            </a:r>
            <a:r>
              <a:rPr lang="en-US" sz="2400" dirty="0">
                <a:solidFill>
                  <a:schemeClr val="tx1"/>
                </a:solidFill>
                <a:latin typeface="Trebuchet MS" panose="020B0603020202020204" pitchFamily="34" charset="0"/>
                <a:cs typeface="Arial" panose="020B0604020202020204" pitchFamily="34" charset="0"/>
              </a:rPr>
              <a:t>such as Ananias (Acts 9:10), Tabitha (Acts 9:36), and Timothy (Acts 16:1).</a:t>
            </a:r>
          </a:p>
        </p:txBody>
      </p:sp>
    </p:spTree>
    <p:extLst>
      <p:ext uri="{BB962C8B-B14F-4D97-AF65-F5344CB8AC3E}">
        <p14:creationId xmlns:p14="http://schemas.microsoft.com/office/powerpoint/2010/main" val="336024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42A3C-E0EB-4FF0-8C06-F41D132ED743}"/>
              </a:ext>
            </a:extLst>
          </p:cNvPr>
          <p:cNvSpPr>
            <a:spLocks noGrp="1"/>
          </p:cNvSpPr>
          <p:nvPr>
            <p:ph type="title"/>
          </p:nvPr>
        </p:nvSpPr>
        <p:spPr>
          <a:xfrm>
            <a:off x="747718" y="590554"/>
            <a:ext cx="7858125" cy="640175"/>
          </a:xfrm>
        </p:spPr>
        <p:txBody>
          <a:bodyPr>
            <a:spAutoFit/>
          </a:bodyPr>
          <a:lstStyle/>
          <a:p>
            <a:r>
              <a:rPr lang="en-US" sz="4000" dirty="0">
                <a:solidFill>
                  <a:schemeClr val="tx1"/>
                </a:solidFill>
              </a:rPr>
              <a:t>The Cost Of Discipleship</a:t>
            </a:r>
          </a:p>
        </p:txBody>
      </p:sp>
      <p:sp>
        <p:nvSpPr>
          <p:cNvPr id="3" name="Content Placeholder 2">
            <a:extLst>
              <a:ext uri="{FF2B5EF4-FFF2-40B4-BE49-F238E27FC236}">
                <a16:creationId xmlns:a16="http://schemas.microsoft.com/office/drawing/2014/main" id="{35C0593E-8B89-498A-9EDB-28785A3604A3}"/>
              </a:ext>
            </a:extLst>
          </p:cNvPr>
          <p:cNvSpPr>
            <a:spLocks noGrp="1"/>
          </p:cNvSpPr>
          <p:nvPr>
            <p:ph idx="1"/>
          </p:nvPr>
        </p:nvSpPr>
        <p:spPr>
          <a:xfrm>
            <a:off x="657230" y="1503237"/>
            <a:ext cx="8354796" cy="3733779"/>
          </a:xfrm>
        </p:spPr>
        <p:txBody>
          <a:bodyPr wrap="square">
            <a:spAutoFit/>
          </a:bodyPr>
          <a:lstStyle/>
          <a:p>
            <a:pPr marL="0" indent="0">
              <a:buNone/>
            </a:pPr>
            <a:r>
              <a:rPr lang="en-US" sz="2600" dirty="0">
                <a:solidFill>
                  <a:schemeClr val="tx1"/>
                </a:solidFill>
                <a:latin typeface="Trebuchet MS" panose="020B0603020202020204" pitchFamily="34" charset="0"/>
              </a:rPr>
              <a:t>Luke 14:33, </a:t>
            </a:r>
            <a:r>
              <a:rPr lang="en-US" sz="2600" i="1" dirty="0">
                <a:solidFill>
                  <a:schemeClr val="tx1"/>
                </a:solidFill>
                <a:latin typeface="Trebuchet MS" panose="020B0603020202020204" pitchFamily="34" charset="0"/>
              </a:rPr>
              <a:t>“So therefore whosoever he be of you that renounceth not all that he hath, he cannot be </a:t>
            </a:r>
            <a:r>
              <a:rPr lang="en-US" sz="2600" b="1" i="1" dirty="0">
                <a:solidFill>
                  <a:schemeClr val="tx1"/>
                </a:solidFill>
                <a:latin typeface="Trebuchet MS" panose="020B0603020202020204" pitchFamily="34" charset="0"/>
              </a:rPr>
              <a:t>my disciple</a:t>
            </a:r>
            <a:r>
              <a:rPr lang="en-US" sz="2600" i="1" dirty="0">
                <a:solidFill>
                  <a:schemeClr val="tx1"/>
                </a:solidFill>
                <a:latin typeface="Trebuchet MS" panose="020B0603020202020204" pitchFamily="34" charset="0"/>
              </a:rPr>
              <a:t>.”</a:t>
            </a:r>
          </a:p>
          <a:p>
            <a:pPr marL="0" indent="0">
              <a:buNone/>
            </a:pPr>
            <a:r>
              <a:rPr lang="en-US" sz="2400" b="1" dirty="0">
                <a:solidFill>
                  <a:schemeClr val="tx1"/>
                </a:solidFill>
                <a:latin typeface="Trebuchet MS" panose="020B0603020202020204" pitchFamily="34" charset="0"/>
                <a:cs typeface="Arial" panose="020B0604020202020204" pitchFamily="34" charset="0"/>
              </a:rPr>
              <a:t>Note:</a:t>
            </a:r>
          </a:p>
          <a:p>
            <a:pPr>
              <a:buFont typeface="Wingdings" panose="05000000000000000000" pitchFamily="2" charset="2"/>
              <a:buChar char="Ø"/>
            </a:pPr>
            <a:r>
              <a:rPr lang="en-US" sz="3200" dirty="0">
                <a:solidFill>
                  <a:schemeClr val="tx1"/>
                </a:solidFill>
                <a:latin typeface="Trebuchet MS" panose="020B0603020202020204" pitchFamily="34" charset="0"/>
                <a:cs typeface="Arial" panose="020B0604020202020204" pitchFamily="34" charset="0"/>
              </a:rPr>
              <a:t>A </a:t>
            </a:r>
            <a:r>
              <a:rPr lang="en-US" sz="3600" dirty="0">
                <a:solidFill>
                  <a:schemeClr val="tx1"/>
                </a:solidFill>
                <a:latin typeface="Trebuchet MS" panose="020B0603020202020204" pitchFamily="34" charset="0"/>
                <a:cs typeface="Arial" panose="020B0604020202020204" pitchFamily="34" charset="0"/>
              </a:rPr>
              <a:t>disciple </a:t>
            </a:r>
            <a:r>
              <a:rPr lang="en-US" sz="3200" dirty="0">
                <a:solidFill>
                  <a:schemeClr val="tx1"/>
                </a:solidFill>
                <a:latin typeface="Trebuchet MS" panose="020B0603020202020204" pitchFamily="34" charset="0"/>
                <a:cs typeface="Arial" panose="020B0604020202020204" pitchFamily="34" charset="0"/>
              </a:rPr>
              <a:t>must abide in the word of Christ, love brethren, and bear fruit, all of which are marks of true disciples.</a:t>
            </a:r>
            <a:br>
              <a:rPr lang="en-US" sz="3200" dirty="0">
                <a:solidFill>
                  <a:schemeClr val="tx1"/>
                </a:solidFill>
                <a:latin typeface="Trebuchet MS" panose="020B0603020202020204" pitchFamily="34" charset="0"/>
                <a:cs typeface="Arial" panose="020B0604020202020204" pitchFamily="34" charset="0"/>
              </a:rPr>
            </a:br>
            <a:r>
              <a:rPr lang="en-US" sz="3200" dirty="0">
                <a:solidFill>
                  <a:schemeClr val="tx1"/>
                </a:solidFill>
                <a:latin typeface="Trebuchet MS" panose="020B0603020202020204" pitchFamily="34" charset="0"/>
                <a:cs typeface="Arial" panose="020B0604020202020204" pitchFamily="34" charset="0"/>
              </a:rPr>
              <a:t>John 8:31;13:34-35; 15:8</a:t>
            </a:r>
          </a:p>
        </p:txBody>
      </p:sp>
    </p:spTree>
    <p:extLst>
      <p:ext uri="{BB962C8B-B14F-4D97-AF65-F5344CB8AC3E}">
        <p14:creationId xmlns:p14="http://schemas.microsoft.com/office/powerpoint/2010/main" val="1752134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42A3C-E0EB-4FF0-8C06-F41D132ED743}"/>
              </a:ext>
            </a:extLst>
          </p:cNvPr>
          <p:cNvSpPr>
            <a:spLocks noGrp="1"/>
          </p:cNvSpPr>
          <p:nvPr>
            <p:ph type="title"/>
          </p:nvPr>
        </p:nvSpPr>
        <p:spPr>
          <a:xfrm>
            <a:off x="747718" y="590554"/>
            <a:ext cx="7858125" cy="640175"/>
          </a:xfrm>
        </p:spPr>
        <p:txBody>
          <a:bodyPr>
            <a:spAutoFit/>
          </a:bodyPr>
          <a:lstStyle/>
          <a:p>
            <a:r>
              <a:rPr lang="en-US" sz="4000" dirty="0">
                <a:solidFill>
                  <a:schemeClr val="tx1"/>
                </a:solidFill>
              </a:rPr>
              <a:t>The Cost Of Discipleship</a:t>
            </a:r>
          </a:p>
        </p:txBody>
      </p:sp>
      <p:sp>
        <p:nvSpPr>
          <p:cNvPr id="3" name="Content Placeholder 2">
            <a:extLst>
              <a:ext uri="{FF2B5EF4-FFF2-40B4-BE49-F238E27FC236}">
                <a16:creationId xmlns:a16="http://schemas.microsoft.com/office/drawing/2014/main" id="{35C0593E-8B89-498A-9EDB-28785A3604A3}"/>
              </a:ext>
            </a:extLst>
          </p:cNvPr>
          <p:cNvSpPr>
            <a:spLocks noGrp="1"/>
          </p:cNvSpPr>
          <p:nvPr>
            <p:ph idx="1"/>
          </p:nvPr>
        </p:nvSpPr>
        <p:spPr>
          <a:xfrm>
            <a:off x="593896" y="1431109"/>
            <a:ext cx="8418130" cy="5447645"/>
          </a:xfrm>
        </p:spPr>
        <p:txBody>
          <a:bodyPr wrap="square">
            <a:spAutoFit/>
          </a:bodyPr>
          <a:lstStyle/>
          <a:p>
            <a:pPr marL="0" indent="0">
              <a:lnSpc>
                <a:spcPct val="100000"/>
              </a:lnSpc>
              <a:spcBef>
                <a:spcPts val="0"/>
              </a:spcBef>
              <a:spcAft>
                <a:spcPts val="0"/>
              </a:spcAft>
              <a:buNone/>
            </a:pPr>
            <a:r>
              <a:rPr lang="en-US" sz="2400" dirty="0">
                <a:solidFill>
                  <a:schemeClr val="tx1"/>
                </a:solidFill>
                <a:latin typeface="Trebuchet MS" panose="020B0603020202020204" pitchFamily="34" charset="0"/>
              </a:rPr>
              <a:t>Luke 14:34-35, </a:t>
            </a:r>
            <a:r>
              <a:rPr lang="en-US" sz="2400" i="1" dirty="0">
                <a:solidFill>
                  <a:schemeClr val="tx1"/>
                </a:solidFill>
                <a:latin typeface="Trebuchet MS" panose="020B0603020202020204" pitchFamily="34" charset="0"/>
              </a:rPr>
              <a:t>“Salt therefore is good: but if even the salt have lost its savor, wherewith shall it be seasoned? It is fit neither for the land nor for the dunghill: (men) cast it out. He that hath ears to hear, let him hear.”</a:t>
            </a:r>
          </a:p>
          <a:p>
            <a:pPr>
              <a:lnSpc>
                <a:spcPct val="100000"/>
              </a:lnSpc>
              <a:spcBef>
                <a:spcPts val="0"/>
              </a:spcBef>
              <a:spcAft>
                <a:spcPts val="0"/>
              </a:spcAft>
            </a:pPr>
            <a:r>
              <a:rPr lang="en-US" sz="2800" u="sng" dirty="0">
                <a:solidFill>
                  <a:schemeClr val="tx1"/>
                </a:solidFill>
                <a:latin typeface="Trebuchet MS" panose="020B0603020202020204" pitchFamily="34" charset="0"/>
              </a:rPr>
              <a:t>Salt is a symbol of good, of worth</a:t>
            </a:r>
            <a:r>
              <a:rPr lang="en-US" sz="2800" dirty="0">
                <a:solidFill>
                  <a:schemeClr val="tx1"/>
                </a:solidFill>
                <a:latin typeface="Trebuchet MS" panose="020B0603020202020204" pitchFamily="34" charset="0"/>
              </a:rPr>
              <a:t>.</a:t>
            </a:r>
            <a:br>
              <a:rPr lang="en-US" sz="2800" dirty="0">
                <a:solidFill>
                  <a:schemeClr val="tx1"/>
                </a:solidFill>
                <a:latin typeface="Trebuchet MS" panose="020B0603020202020204" pitchFamily="34" charset="0"/>
              </a:rPr>
            </a:br>
            <a:r>
              <a:rPr lang="en-US" sz="2800" dirty="0">
                <a:solidFill>
                  <a:schemeClr val="tx1"/>
                </a:solidFill>
                <a:latin typeface="Trebuchet MS" panose="020B0603020202020204" pitchFamily="34" charset="0"/>
              </a:rPr>
              <a:t>Matthew 5:13ff</a:t>
            </a:r>
          </a:p>
          <a:p>
            <a:pPr>
              <a:lnSpc>
                <a:spcPct val="100000"/>
              </a:lnSpc>
              <a:spcBef>
                <a:spcPts val="0"/>
              </a:spcBef>
              <a:spcAft>
                <a:spcPts val="0"/>
              </a:spcAft>
            </a:pPr>
            <a:r>
              <a:rPr lang="en-US" sz="2800" u="sng" dirty="0">
                <a:solidFill>
                  <a:schemeClr val="tx1"/>
                </a:solidFill>
                <a:latin typeface="Trebuchet MS" panose="020B0603020202020204" pitchFamily="34" charset="0"/>
              </a:rPr>
              <a:t>Salt was a valued item in that day</a:t>
            </a:r>
            <a:r>
              <a:rPr lang="en-US" sz="2800" dirty="0">
                <a:solidFill>
                  <a:schemeClr val="tx1"/>
                </a:solidFill>
                <a:latin typeface="Trebuchet MS" panose="020B0603020202020204" pitchFamily="34" charset="0"/>
              </a:rPr>
              <a:t>. A part of a soldier’s pay was given in salt.</a:t>
            </a:r>
            <a:br>
              <a:rPr lang="en-US" sz="2800" dirty="0">
                <a:solidFill>
                  <a:schemeClr val="tx1"/>
                </a:solidFill>
                <a:latin typeface="Trebuchet MS" panose="020B0603020202020204" pitchFamily="34" charset="0"/>
              </a:rPr>
            </a:br>
            <a:r>
              <a:rPr lang="en-US" sz="2800" dirty="0">
                <a:solidFill>
                  <a:schemeClr val="tx1"/>
                </a:solidFill>
                <a:latin typeface="Trebuchet MS" panose="020B0603020202020204" pitchFamily="34" charset="0"/>
              </a:rPr>
              <a:t>(The words salt and salary are related, hence, the saying, “He’s not worth his salt.”)</a:t>
            </a:r>
          </a:p>
          <a:p>
            <a:pPr>
              <a:lnSpc>
                <a:spcPct val="100000"/>
              </a:lnSpc>
              <a:spcBef>
                <a:spcPts val="0"/>
              </a:spcBef>
              <a:spcAft>
                <a:spcPts val="0"/>
              </a:spcAft>
            </a:pPr>
            <a:r>
              <a:rPr lang="en-US" sz="2800" u="sng" dirty="0">
                <a:solidFill>
                  <a:schemeClr val="tx1"/>
                </a:solidFill>
                <a:latin typeface="Trebuchet MS" panose="020B0603020202020204" pitchFamily="34" charset="0"/>
              </a:rPr>
              <a:t>Salt is a preservative.</a:t>
            </a:r>
            <a:r>
              <a:rPr lang="en-US" sz="2800" dirty="0">
                <a:solidFill>
                  <a:schemeClr val="tx1"/>
                </a:solidFill>
                <a:latin typeface="Trebuchet MS" panose="020B0603020202020204" pitchFamily="34" charset="0"/>
              </a:rPr>
              <a:t> God’s people in this world are helping to retard the growth of evil and decay.</a:t>
            </a:r>
          </a:p>
        </p:txBody>
      </p:sp>
    </p:spTree>
    <p:extLst>
      <p:ext uri="{BB962C8B-B14F-4D97-AF65-F5344CB8AC3E}">
        <p14:creationId xmlns:p14="http://schemas.microsoft.com/office/powerpoint/2010/main" val="2752003138"/>
      </p:ext>
    </p:extLst>
  </p:cSld>
  <p:clrMapOvr>
    <a:masterClrMapping/>
  </p:clrMapOvr>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1210</Words>
  <Application>Microsoft Office PowerPoint</Application>
  <PresentationFormat>On-screen Show (4:3)</PresentationFormat>
  <Paragraphs>71</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Franklin Gothic Book</vt:lpstr>
      <vt:lpstr>Impact</vt:lpstr>
      <vt:lpstr>Trebuchet MS</vt:lpstr>
      <vt:lpstr>Wingdings</vt:lpstr>
      <vt:lpstr>Crop</vt:lpstr>
      <vt:lpstr>Lesson 16: The Cost Of Discipleship (Probably Peræa) </vt:lpstr>
      <vt:lpstr>The Cost Of Discipleship</vt:lpstr>
      <vt:lpstr>The Cost Of Discipleship</vt:lpstr>
      <vt:lpstr>The Cost Of Discipleship</vt:lpstr>
      <vt:lpstr>The Cost Of Discipleship</vt:lpstr>
      <vt:lpstr>The Cost Of Discipleship</vt:lpstr>
      <vt:lpstr>The Cost Of Discipleship</vt:lpstr>
      <vt:lpstr>The Cost Of Discipleship</vt:lpstr>
      <vt:lpstr>The Cost Of Discipleship</vt:lpstr>
      <vt:lpstr>The Cost Of Discipleship</vt:lpstr>
      <vt:lpstr>The Cost Of Discipleship</vt:lpstr>
      <vt:lpstr>Lesson 16: The Lost Sheep, Lost Coin, and Lost Son  and The Elder Brother</vt:lpstr>
      <vt:lpstr>Luke 15 Context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16: The Cost Of Discipleship  (Probably Peræa.)</dc:title>
  <dc:creator>mgalloway2715@gmail.com</dc:creator>
  <cp:lastModifiedBy>Richard Lidh</cp:lastModifiedBy>
  <cp:revision>14</cp:revision>
  <cp:lastPrinted>2021-09-06T23:38:18Z</cp:lastPrinted>
  <dcterms:created xsi:type="dcterms:W3CDTF">2021-09-01T19:05:26Z</dcterms:created>
  <dcterms:modified xsi:type="dcterms:W3CDTF">2021-09-06T23:38:20Z</dcterms:modified>
</cp:coreProperties>
</file>